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notesSlides/notesSlide4.xml" ContentType="application/vnd.openxmlformats-officedocument.presentationml.notesSlide+xml"/>
  <Override PartName="/ppt/charts/chart3.xml" ContentType="application/vnd.openxmlformats-officedocument.drawingml.chart+xml"/>
  <Override PartName="/ppt/drawings/drawing2.xml" ContentType="application/vnd.openxmlformats-officedocument.drawingml.chartshapes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92" r:id="rId1"/>
  </p:sldMasterIdLst>
  <p:notesMasterIdLst>
    <p:notesMasterId r:id="rId17"/>
  </p:notesMasterIdLst>
  <p:sldIdLst>
    <p:sldId id="256" r:id="rId2"/>
    <p:sldId id="270" r:id="rId3"/>
    <p:sldId id="282" r:id="rId4"/>
    <p:sldId id="271" r:id="rId5"/>
    <p:sldId id="283" r:id="rId6"/>
    <p:sldId id="272" r:id="rId7"/>
    <p:sldId id="273" r:id="rId8"/>
    <p:sldId id="286" r:id="rId9"/>
    <p:sldId id="274" r:id="rId10"/>
    <p:sldId id="275" r:id="rId11"/>
    <p:sldId id="276" r:id="rId12"/>
    <p:sldId id="277" r:id="rId13"/>
    <p:sldId id="284" r:id="rId14"/>
    <p:sldId id="280" r:id="rId15"/>
    <p:sldId id="279" r:id="rId16"/>
  </p:sldIdLst>
  <p:sldSz cx="9144000" cy="6858000" type="screen4x3"/>
  <p:notesSz cx="7010400" cy="92964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4C92BA92-F5F4-41E9-84B8-0F2155A6DD3D}">
          <p14:sldIdLst>
            <p14:sldId id="256"/>
            <p14:sldId id="270"/>
            <p14:sldId id="282"/>
            <p14:sldId id="271"/>
            <p14:sldId id="283"/>
            <p14:sldId id="272"/>
            <p14:sldId id="273"/>
            <p14:sldId id="286"/>
            <p14:sldId id="274"/>
            <p14:sldId id="275"/>
            <p14:sldId id="276"/>
            <p14:sldId id="277"/>
            <p14:sldId id="284"/>
            <p14:sldId id="280"/>
            <p14:sldId id="279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3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4" d="100"/>
          <a:sy n="84" d="100"/>
        </p:scale>
        <p:origin x="-3114" y="-78"/>
      </p:cViewPr>
      <p:guideLst>
        <p:guide orient="horz" pos="2928"/>
        <p:guide pos="220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Feuille_de_calcul_Microsoft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Feuille_de_calcul_Microsoft_Excel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Feuille_de_calcul_Microsoft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CA"/>
  <c:roundedCorners val="0"/>
  <mc:AlternateContent xmlns:mc="http://schemas.openxmlformats.org/markup-compatibility/2006">
    <mc:Choice xmlns:c14="http://schemas.microsoft.com/office/drawing/2007/8/2/chart" Requires="c14">
      <c14:style val="111"/>
    </mc:Choice>
    <mc:Fallback>
      <c:style val="11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Feuil1!$B$1</c:f>
              <c:strCache>
                <c:ptCount val="1"/>
                <c:pt idx="0">
                  <c:v>Colonne1</c:v>
                </c:pt>
              </c:strCache>
            </c:strRef>
          </c:tx>
          <c:dLbls>
            <c:dLbl>
              <c:idx val="0"/>
              <c:spPr/>
              <c:txPr>
                <a:bodyPr/>
                <a:lstStyle/>
                <a:p>
                  <a:pPr>
                    <a:defRPr sz="1200">
                      <a:solidFill>
                        <a:schemeClr val="tx1"/>
                      </a:solidFill>
                    </a:defRPr>
                  </a:pPr>
                  <a:endParaRPr lang="fr-F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spPr/>
              <c:txPr>
                <a:bodyPr/>
                <a:lstStyle/>
                <a:p>
                  <a:pPr>
                    <a:defRPr sz="1200">
                      <a:solidFill>
                        <a:schemeClr val="tx1"/>
                      </a:solidFill>
                    </a:defRPr>
                  </a:pPr>
                  <a:endParaRPr lang="fr-F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spPr/>
              <c:txPr>
                <a:bodyPr/>
                <a:lstStyle/>
                <a:p>
                  <a:pPr>
                    <a:defRPr sz="1200">
                      <a:solidFill>
                        <a:schemeClr val="tx1"/>
                      </a:solidFill>
                    </a:defRPr>
                  </a:pPr>
                  <a:endParaRPr lang="fr-F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>
                    <a:solidFill>
                      <a:schemeClr val="tx1"/>
                    </a:solidFill>
                  </a:defRPr>
                </a:pPr>
                <a:endParaRPr lang="fr-F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numRef>
              <c:f>Feuil1!$A$2:$A$4</c:f>
              <c:numCache>
                <c:formatCode>General</c:formatCode>
                <c:ptCount val="3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</c:numCache>
            </c:numRef>
          </c:cat>
          <c:val>
            <c:numRef>
              <c:f>Feuil1!$B$2:$B$4</c:f>
              <c:numCache>
                <c:formatCode>#,##0.0\ _$</c:formatCode>
                <c:ptCount val="3"/>
                <c:pt idx="0">
                  <c:v>7113</c:v>
                </c:pt>
                <c:pt idx="1">
                  <c:v>7113</c:v>
                </c:pt>
                <c:pt idx="2">
                  <c:v>7113</c:v>
                </c:pt>
              </c:numCache>
            </c:numRef>
          </c:val>
        </c:ser>
        <c:dLbls>
          <c:dLblPos val="ctr"/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fr-F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CA"/>
  <c:roundedCorners val="0"/>
  <mc:AlternateContent xmlns:mc="http://schemas.openxmlformats.org/markup-compatibility/2006">
    <mc:Choice xmlns:c14="http://schemas.microsoft.com/office/drawing/2007/8/2/chart" Requires="c14">
      <c14:style val="111"/>
    </mc:Choice>
    <mc:Fallback>
      <c:style val="11"/>
    </mc:Fallback>
  </mc:AlternateContent>
  <c:chart>
    <c:autoTitleDeleted val="1"/>
    <c:plotArea>
      <c:layout>
        <c:manualLayout>
          <c:layoutTarget val="inner"/>
          <c:xMode val="edge"/>
          <c:yMode val="edge"/>
          <c:x val="1.5497268176620491E-2"/>
          <c:y val="0"/>
          <c:w val="0.96900546364675899"/>
          <c:h val="0.7264893586323645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Arrondissement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 b="0"/>
                </a:pPr>
                <a:endParaRPr lang="fr-F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Feuil1!$A$2:$A$8</c:f>
              <c:strCache>
                <c:ptCount val="7"/>
                <c:pt idx="0">
                  <c:v>Réfection routière</c:v>
                </c:pt>
                <c:pt idx="1">
                  <c:v>Protection bâtiments</c:v>
                </c:pt>
                <c:pt idx="2">
                  <c:v>Protection bâtiments sportifs</c:v>
                </c:pt>
                <c:pt idx="3">
                  <c:v>Aménagement parcs</c:v>
                </c:pt>
                <c:pt idx="4">
                  <c:v>Dotation installations sportives, communautaires et culturelles</c:v>
                </c:pt>
                <c:pt idx="5">
                  <c:v>Aménagement  berges de la rivière des Prairies</c:v>
                </c:pt>
                <c:pt idx="6">
                  <c:v>Achat mobilier urbain et désuétude informatique</c:v>
                </c:pt>
              </c:strCache>
            </c:strRef>
          </c:cat>
          <c:val>
            <c:numRef>
              <c:f>Feuil1!$B$2:$B$8</c:f>
              <c:numCache>
                <c:formatCode>_ * #,##0.0_)\ _$_ ;_ * \(#,##0.0\)\ _$_ ;_ * "-"?_)\ _$_ ;_ @_ </c:formatCode>
                <c:ptCount val="7"/>
                <c:pt idx="0">
                  <c:v>2358</c:v>
                </c:pt>
                <c:pt idx="1">
                  <c:v>1305</c:v>
                </c:pt>
                <c:pt idx="2">
                  <c:v>1045</c:v>
                </c:pt>
                <c:pt idx="3">
                  <c:v>1000</c:v>
                </c:pt>
                <c:pt idx="4">
                  <c:v>640</c:v>
                </c:pt>
                <c:pt idx="5">
                  <c:v>625</c:v>
                </c:pt>
                <c:pt idx="6">
                  <c:v>140</c:v>
                </c:pt>
              </c:numCache>
            </c:numRef>
          </c:val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Autres sources</c:v>
                </c:pt>
              </c:strCache>
            </c:strRef>
          </c:tx>
          <c:invertIfNegative val="0"/>
          <c:dLbls>
            <c:numFmt formatCode="_ * #,##0.0_)\ _$_ ;_ * \(#,##0.0\)\ _$_ ;_ * &quot;-&quot;?_)\ _$_ ;_ @_ " sourceLinked="0"/>
            <c:txPr>
              <a:bodyPr/>
              <a:lstStyle/>
              <a:p>
                <a:pPr>
                  <a:defRPr sz="1000"/>
                </a:pPr>
                <a:endParaRPr lang="fr-F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Feuil1!$A$2:$A$8</c:f>
              <c:strCache>
                <c:ptCount val="7"/>
                <c:pt idx="0">
                  <c:v>Réfection routière</c:v>
                </c:pt>
                <c:pt idx="1">
                  <c:v>Protection bâtiments</c:v>
                </c:pt>
                <c:pt idx="2">
                  <c:v>Protection bâtiments sportifs</c:v>
                </c:pt>
                <c:pt idx="3">
                  <c:v>Aménagement parcs</c:v>
                </c:pt>
                <c:pt idx="4">
                  <c:v>Dotation installations sportives, communautaires et culturelles</c:v>
                </c:pt>
                <c:pt idx="5">
                  <c:v>Aménagement  berges de la rivière des Prairies</c:v>
                </c:pt>
                <c:pt idx="6">
                  <c:v>Achat mobilier urbain et désuétude informatique</c:v>
                </c:pt>
              </c:strCache>
            </c:strRef>
          </c:cat>
          <c:val>
            <c:numRef>
              <c:f>Feuil1!$C$2:$C$8</c:f>
              <c:numCache>
                <c:formatCode>_ * #,##0.0_)\ _$_ ;_ * \(#,##0.0\)\ _$_ ;_ * "-"?_)\ _$_ ;_ @_ </c:formatCode>
                <c:ptCount val="7"/>
                <c:pt idx="0">
                  <c:v>9669</c:v>
                </c:pt>
                <c:pt idx="1">
                  <c:v>670.9</c:v>
                </c:pt>
                <c:pt idx="2">
                  <c:v>7000</c:v>
                </c:pt>
                <c:pt idx="3">
                  <c:v>2400</c:v>
                </c:pt>
                <c:pt idx="4">
                  <c:v>1400</c:v>
                </c:pt>
                <c:pt idx="5">
                  <c:v>1176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8705408"/>
        <c:axId val="38703872"/>
      </c:barChart>
      <c:valAx>
        <c:axId val="38703872"/>
        <c:scaling>
          <c:orientation val="minMax"/>
        </c:scaling>
        <c:delete val="1"/>
        <c:axPos val="l"/>
        <c:numFmt formatCode="_ * #,##0.0_)\ _$_ ;_ * \(#,##0.0\)\ _$_ ;_ * &quot;-&quot;?_)\ _$_ ;_ @_ " sourceLinked="1"/>
        <c:majorTickMark val="out"/>
        <c:minorTickMark val="none"/>
        <c:tickLblPos val="nextTo"/>
        <c:crossAx val="38705408"/>
        <c:crosses val="autoZero"/>
        <c:crossBetween val="between"/>
      </c:valAx>
      <c:catAx>
        <c:axId val="38705408"/>
        <c:scaling>
          <c:orientation val="minMax"/>
        </c:scaling>
        <c:delete val="0"/>
        <c:axPos val="b"/>
        <c:numFmt formatCode="_ * #,##0.0_)\ &quot;$&quot;_ ;_ * \(#,##0.0\)\ &quot;$&quot;_ ;_ * &quot;-&quot;?_)\ &quot;$&quot;_ ;_ @_ " sourceLinked="0"/>
        <c:majorTickMark val="none"/>
        <c:minorTickMark val="none"/>
        <c:tickLblPos val="nextTo"/>
        <c:txPr>
          <a:bodyPr/>
          <a:lstStyle/>
          <a:p>
            <a:pPr>
              <a:defRPr sz="1200"/>
            </a:pPr>
            <a:endParaRPr lang="fr-FR"/>
          </a:p>
        </c:txPr>
        <c:crossAx val="38703872"/>
        <c:crosses val="autoZero"/>
        <c:auto val="1"/>
        <c:lblAlgn val="ctr"/>
        <c:lblOffset val="100"/>
        <c:noMultiLvlLbl val="0"/>
      </c:catAx>
      <c:spPr>
        <a:noFill/>
        <a:ln w="25400">
          <a:noFill/>
        </a:ln>
      </c:spPr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fr-FR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CA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Colonne2</c:v>
                </c:pt>
              </c:strCache>
            </c:strRef>
          </c:tx>
          <c:invertIfNegative val="0"/>
          <c:dLbls>
            <c:dLbl>
              <c:idx val="6"/>
              <c:layout>
                <c:manualLayout>
                  <c:x val="-1.0331392768616118E-16"/>
                  <c:y val="-2.54491881909354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_ * #,##0.0_)\ _$_ ;_ * \(#,##0.0\)\ _$_ ;_ * &quot;-&quot;?_)\ _$_ ;_ @_ " sourceLinked="0"/>
            <c:txPr>
              <a:bodyPr/>
              <a:lstStyle/>
              <a:p>
                <a:pPr>
                  <a:defRPr sz="1200"/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Feuil1!$A$2:$A$8</c:f>
              <c:strCache>
                <c:ptCount val="7"/>
                <c:pt idx="0">
                  <c:v>Réfection routière</c:v>
                </c:pt>
                <c:pt idx="1">
                  <c:v>Dotation installations sportives, communautaires et culturelles</c:v>
                </c:pt>
                <c:pt idx="2">
                  <c:v>Aménagement parcs</c:v>
                </c:pt>
                <c:pt idx="3">
                  <c:v>Protection bâtiments sportifs</c:v>
                </c:pt>
                <c:pt idx="4">
                  <c:v>Protection bâtiments</c:v>
                </c:pt>
                <c:pt idx="5">
                  <c:v>Aménagement  berges de la rivière des Prairies</c:v>
                </c:pt>
                <c:pt idx="6">
                  <c:v>Achat mobilier urbain et désuétude informatique</c:v>
                </c:pt>
              </c:strCache>
            </c:strRef>
          </c:cat>
          <c:val>
            <c:numRef>
              <c:f>Feuil1!$B$2:$B$8</c:f>
              <c:numCache>
                <c:formatCode>_ * #,##0.0_)\ _$_ ;_ * \(#,##0.0\)\ _$_ ;_ * "-"?_)\ _$_ ;_ @_ </c:formatCode>
                <c:ptCount val="7"/>
                <c:pt idx="0">
                  <c:v>8064</c:v>
                </c:pt>
                <c:pt idx="1">
                  <c:v>4767</c:v>
                </c:pt>
                <c:pt idx="2">
                  <c:v>3500</c:v>
                </c:pt>
                <c:pt idx="3">
                  <c:v>2348</c:v>
                </c:pt>
                <c:pt idx="4">
                  <c:v>1655</c:v>
                </c:pt>
                <c:pt idx="5">
                  <c:v>625</c:v>
                </c:pt>
                <c:pt idx="6">
                  <c:v>380</c:v>
                </c:pt>
              </c:numCache>
            </c:numRef>
          </c:val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Colonne3</c:v>
                </c:pt>
              </c:strCache>
            </c:strRef>
          </c:tx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1200"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Feuil1!$A$2:$A$8</c:f>
              <c:strCache>
                <c:ptCount val="7"/>
                <c:pt idx="0">
                  <c:v>Réfection routière</c:v>
                </c:pt>
                <c:pt idx="1">
                  <c:v>Dotation installations sportives, communautaires et culturelles</c:v>
                </c:pt>
                <c:pt idx="2">
                  <c:v>Aménagement parcs</c:v>
                </c:pt>
                <c:pt idx="3">
                  <c:v>Protection bâtiments sportifs</c:v>
                </c:pt>
                <c:pt idx="4">
                  <c:v>Protection bâtiments</c:v>
                </c:pt>
                <c:pt idx="5">
                  <c:v>Aménagement  berges de la rivière des Prairies</c:v>
                </c:pt>
                <c:pt idx="6">
                  <c:v>Achat mobilier urbain et désuétude informatique</c:v>
                </c:pt>
              </c:strCache>
            </c:strRef>
          </c:cat>
          <c:val>
            <c:numRef>
              <c:f>Feuil1!$C$2:$C$8</c:f>
              <c:numCache>
                <c:formatCode>0%</c:formatCode>
                <c:ptCount val="7"/>
                <c:pt idx="0">
                  <c:v>0.3778996204133277</c:v>
                </c:pt>
                <c:pt idx="1">
                  <c:v>0.22339378602558696</c:v>
                </c:pt>
                <c:pt idx="2">
                  <c:v>0.16401893247106236</c:v>
                </c:pt>
                <c:pt idx="3">
                  <c:v>0.11003327241201556</c:v>
                </c:pt>
                <c:pt idx="4">
                  <c:v>7.7557523782745205E-2</c:v>
                </c:pt>
                <c:pt idx="5">
                  <c:v>2.9289095084118279E-2</c:v>
                </c:pt>
                <c:pt idx="6">
                  <c:v>1.7807769811143914E-2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9239040"/>
        <c:axId val="39236736"/>
      </c:barChart>
      <c:valAx>
        <c:axId val="39236736"/>
        <c:scaling>
          <c:orientation val="minMax"/>
        </c:scaling>
        <c:delete val="1"/>
        <c:axPos val="l"/>
        <c:numFmt formatCode="_ * #,##0.0_)\ _$_ ;_ * \(#,##0.0\)\ _$_ ;_ * &quot;-&quot;?_)\ _$_ ;_ @_ " sourceLinked="1"/>
        <c:majorTickMark val="out"/>
        <c:minorTickMark val="none"/>
        <c:tickLblPos val="nextTo"/>
        <c:crossAx val="39239040"/>
        <c:crosses val="autoZero"/>
        <c:crossBetween val="between"/>
      </c:valAx>
      <c:catAx>
        <c:axId val="39239040"/>
        <c:scaling>
          <c:orientation val="minMax"/>
        </c:scaling>
        <c:delete val="0"/>
        <c:axPos val="b"/>
        <c:numFmt formatCode="_ * #,##0.0_)\ &quot;$&quot;_ ;_ * \(#,##0.0\)\ &quot;$&quot;_ ;_ * &quot;-&quot;?_)\ &quot;$&quot;_ ;_ @_ " sourceLinked="0"/>
        <c:majorTickMark val="none"/>
        <c:minorTickMark val="none"/>
        <c:tickLblPos val="nextTo"/>
        <c:txPr>
          <a:bodyPr/>
          <a:lstStyle/>
          <a:p>
            <a:pPr>
              <a:defRPr sz="1200"/>
            </a:pPr>
            <a:endParaRPr lang="fr-FR"/>
          </a:p>
        </c:txPr>
        <c:crossAx val="39236736"/>
        <c:crosses val="autoZero"/>
        <c:auto val="1"/>
        <c:lblAlgn val="ctr"/>
        <c:lblOffset val="100"/>
        <c:noMultiLvlLbl val="0"/>
      </c:catAx>
    </c:plotArea>
    <c:plotVisOnly val="1"/>
    <c:dispBlanksAs val="gap"/>
    <c:showDLblsOverMax val="0"/>
  </c:chart>
  <c:txPr>
    <a:bodyPr/>
    <a:lstStyle/>
    <a:p>
      <a:pPr>
        <a:defRPr sz="1800"/>
      </a:pPr>
      <a:endParaRPr lang="fr-FR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0.66625</cdr:x>
      <cdr:y>0.9554</cdr:y>
    </cdr:from>
    <cdr:to>
      <cdr:x>0.91999</cdr:x>
      <cdr:y>0.97131</cdr:y>
    </cdr:to>
    <cdr:sp macro="" textlink="">
      <cdr:nvSpPr>
        <cdr:cNvPr id="2" name="ZoneTexte 1"/>
        <cdr:cNvSpPr txBox="1"/>
      </cdr:nvSpPr>
      <cdr:spPr>
        <a:xfrm xmlns:a="http://schemas.openxmlformats.org/drawingml/2006/main">
          <a:off x="5482952" y="4324126"/>
          <a:ext cx="2088232" cy="7200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fr-CA" sz="1100" dirty="0"/>
        </a:p>
      </cdr:txBody>
    </cdr:sp>
  </cdr:relSizeAnchor>
  <cdr:relSizeAnchor xmlns:cdr="http://schemas.openxmlformats.org/drawingml/2006/chartDrawing">
    <cdr:from>
      <cdr:x>0.36537</cdr:x>
      <cdr:y>0.13372</cdr:y>
    </cdr:from>
    <cdr:to>
      <cdr:x>0.4772</cdr:x>
      <cdr:y>0.29717</cdr:y>
    </cdr:to>
    <cdr:sp macro="" textlink="">
      <cdr:nvSpPr>
        <cdr:cNvPr id="9" name="ZoneTexte 8"/>
        <cdr:cNvSpPr txBox="1"/>
      </cdr:nvSpPr>
      <cdr:spPr>
        <a:xfrm xmlns:a="http://schemas.openxmlformats.org/drawingml/2006/main">
          <a:off x="3293622" y="648072"/>
          <a:ext cx="1008112" cy="79208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fr-CA" sz="1100" dirty="0"/>
        </a:p>
      </cdr:txBody>
    </cdr:sp>
  </cdr:relSizeAnchor>
  <cdr:relSizeAnchor xmlns:cdr="http://schemas.openxmlformats.org/drawingml/2006/chartDrawing">
    <cdr:from>
      <cdr:x>0.2775</cdr:x>
      <cdr:y>0.90906</cdr:y>
    </cdr:from>
    <cdr:to>
      <cdr:x>0.50915</cdr:x>
      <cdr:y>0.99563</cdr:y>
    </cdr:to>
    <cdr:sp macro="" textlink="">
      <cdr:nvSpPr>
        <cdr:cNvPr id="4" name="ZoneTexte 3"/>
        <cdr:cNvSpPr txBox="1"/>
      </cdr:nvSpPr>
      <cdr:spPr>
        <a:xfrm xmlns:a="http://schemas.openxmlformats.org/drawingml/2006/main">
          <a:off x="2501534" y="4536504"/>
          <a:ext cx="2088232" cy="432048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85000"/>
          </a:schemeClr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fr-CA" sz="1000" i="1" dirty="0" smtClean="0"/>
            <a:t>Note: 7 000,0 représente un investissement sur deux an</a:t>
          </a:r>
          <a:r>
            <a:rPr lang="fr-CA" sz="1000" dirty="0" smtClean="0"/>
            <a:t>s</a:t>
          </a:r>
          <a:endParaRPr lang="fr-CA" sz="10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0.66625</cdr:x>
      <cdr:y>0.9554</cdr:y>
    </cdr:from>
    <cdr:to>
      <cdr:x>0.91999</cdr:x>
      <cdr:y>0.97131</cdr:y>
    </cdr:to>
    <cdr:sp macro="" textlink="">
      <cdr:nvSpPr>
        <cdr:cNvPr id="2" name="ZoneTexte 1"/>
        <cdr:cNvSpPr txBox="1"/>
      </cdr:nvSpPr>
      <cdr:spPr>
        <a:xfrm xmlns:a="http://schemas.openxmlformats.org/drawingml/2006/main">
          <a:off x="5482952" y="4324126"/>
          <a:ext cx="2088232" cy="7200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fr-CA" sz="1100" dirty="0"/>
        </a:p>
      </cdr:txBody>
    </cdr:sp>
  </cdr:relSizeAnchor>
  <cdr:relSizeAnchor xmlns:cdr="http://schemas.openxmlformats.org/drawingml/2006/chartDrawing">
    <cdr:from>
      <cdr:x>0.36537</cdr:x>
      <cdr:y>0.13372</cdr:y>
    </cdr:from>
    <cdr:to>
      <cdr:x>0.4772</cdr:x>
      <cdr:y>0.29717</cdr:y>
    </cdr:to>
    <cdr:sp macro="" textlink="">
      <cdr:nvSpPr>
        <cdr:cNvPr id="9" name="ZoneTexte 8"/>
        <cdr:cNvSpPr txBox="1"/>
      </cdr:nvSpPr>
      <cdr:spPr>
        <a:xfrm xmlns:a="http://schemas.openxmlformats.org/drawingml/2006/main">
          <a:off x="3293622" y="648072"/>
          <a:ext cx="1008112" cy="79208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fr-CA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66" tIns="46582" rIns="93166" bIns="46582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970940" y="0"/>
            <a:ext cx="3037840" cy="464820"/>
          </a:xfrm>
          <a:prstGeom prst="rect">
            <a:avLst/>
          </a:prstGeom>
        </p:spPr>
        <p:txBody>
          <a:bodyPr vert="horz" lIns="93166" tIns="46582" rIns="93166" bIns="46582" rtlCol="0"/>
          <a:lstStyle>
            <a:lvl1pPr algn="r">
              <a:defRPr sz="1200"/>
            </a:lvl1pPr>
          </a:lstStyle>
          <a:p>
            <a:fld id="{9C1AE3F5-B271-4FE9-A267-551B5A30A5F6}" type="datetimeFigureOut">
              <a:rPr lang="fr-CA" smtClean="0"/>
              <a:t>2016-09-12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66" tIns="46582" rIns="93166" bIns="46582" rtlCol="0" anchor="ctr"/>
          <a:lstStyle/>
          <a:p>
            <a:endParaRPr lang="fr-CA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701040" y="4415792"/>
            <a:ext cx="5608320" cy="4183380"/>
          </a:xfrm>
          <a:prstGeom prst="rect">
            <a:avLst/>
          </a:prstGeom>
        </p:spPr>
        <p:txBody>
          <a:bodyPr vert="horz" lIns="93166" tIns="46582" rIns="93166" bIns="46582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829968"/>
            <a:ext cx="3037840" cy="464820"/>
          </a:xfrm>
          <a:prstGeom prst="rect">
            <a:avLst/>
          </a:prstGeom>
        </p:spPr>
        <p:txBody>
          <a:bodyPr vert="horz" lIns="93166" tIns="46582" rIns="93166" bIns="46582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970940" y="8829968"/>
            <a:ext cx="3037840" cy="464820"/>
          </a:xfrm>
          <a:prstGeom prst="rect">
            <a:avLst/>
          </a:prstGeom>
        </p:spPr>
        <p:txBody>
          <a:bodyPr vert="horz" lIns="93166" tIns="46582" rIns="93166" bIns="46582" rtlCol="0" anchor="b"/>
          <a:lstStyle>
            <a:lvl1pPr algn="r">
              <a:defRPr sz="1200"/>
            </a:lvl1pPr>
          </a:lstStyle>
          <a:p>
            <a:fld id="{7411B836-6B1C-4844-B788-F454A58AC329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89406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11B836-6B1C-4844-B788-F454A58AC329}" type="slidenum">
              <a:rPr lang="fr-CA" smtClean="0"/>
              <a:t>1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4437085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11B836-6B1C-4844-B788-F454A58AC329}" type="slidenum">
              <a:rPr lang="fr-CA" smtClean="0"/>
              <a:t>3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146071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11B836-6B1C-4844-B788-F454A58AC329}" type="slidenum">
              <a:rPr lang="fr-CA" smtClean="0"/>
              <a:t>5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797303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11B836-6B1C-4844-B788-F454A58AC329}" type="slidenum">
              <a:rPr lang="fr-CA" smtClean="0">
                <a:solidFill>
                  <a:prstClr val="black"/>
                </a:solidFill>
              </a:rPr>
              <a:pPr/>
              <a:t>13</a:t>
            </a:fld>
            <a:endParaRPr lang="fr-CA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97303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11B836-6B1C-4844-B788-F454A58AC329}" type="slidenum">
              <a:rPr lang="fr-CA" smtClean="0"/>
              <a:t>14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596422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riangle rect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r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17" name="Sous-titr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fr-FR" smtClean="0"/>
              <a:t>Modifiez le style des sous-titres du masque</a:t>
            </a:r>
            <a:endParaRPr kumimoji="0" lang="en-US"/>
          </a:p>
        </p:txBody>
      </p:sp>
      <p:grpSp>
        <p:nvGrpSpPr>
          <p:cNvPr id="2" name="Groupe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orme libre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orme libre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orme libre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Connecteur droit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Espace réservé de la date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r>
              <a:rPr lang="fr-FR" smtClean="0"/>
              <a:t>2016-09-12</a:t>
            </a:r>
            <a:endParaRPr lang="fr-CA"/>
          </a:p>
        </p:txBody>
      </p:sp>
      <p:sp>
        <p:nvSpPr>
          <p:cNvPr id="19" name="Espace réservé du pied de pag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r>
              <a:rPr lang="fr-CA" smtClean="0"/>
              <a:t>2016-09-12</a:t>
            </a:r>
            <a:endParaRPr lang="fr-CA"/>
          </a:p>
        </p:txBody>
      </p:sp>
      <p:sp>
        <p:nvSpPr>
          <p:cNvPr id="27" name="Espace réservé du numéro de diapositiv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79EFCFF-7F59-4794-B051-79AA290F8E2F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fr-FR" smtClean="0"/>
              <a:t>2016-09-12</a:t>
            </a:r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fr-CA" smtClean="0"/>
              <a:t>2016-09-12</a:t>
            </a: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9EFCFF-7F59-4794-B051-79AA290F8E2F}" type="slidenum">
              <a:rPr lang="fr-CA" smtClean="0"/>
              <a:t>‹N°›</a:t>
            </a:fld>
            <a:endParaRPr lang="fr-CA"/>
          </a:p>
        </p:txBody>
      </p:sp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fr-FR" smtClean="0"/>
              <a:t>2016-09-12</a:t>
            </a:r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fr-CA" smtClean="0"/>
              <a:t>2016-09-12</a:t>
            </a: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9EFCFF-7F59-4794-B051-79AA290F8E2F}" type="slidenum">
              <a:rPr lang="fr-CA" smtClean="0"/>
              <a:t>‹N°›</a:t>
            </a:fld>
            <a:endParaRPr lang="fr-CA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fr-FR" smtClean="0"/>
              <a:t>2016-09-12</a:t>
            </a: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fr-CA" smtClean="0"/>
              <a:t>2016-09-12</a:t>
            </a:r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9EFCFF-7F59-4794-B051-79AA290F8E2F}" type="slidenum">
              <a:rPr lang="fr-CA" smtClean="0"/>
              <a:t>‹N°›</a:t>
            </a:fld>
            <a:endParaRPr lang="fr-CA"/>
          </a:p>
        </p:txBody>
      </p:sp>
      <p:sp>
        <p:nvSpPr>
          <p:cNvPr id="8" name="Titr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fr-FR" smtClean="0"/>
              <a:t>2016-09-12</a:t>
            </a:r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fr-CA" smtClean="0"/>
              <a:t>2016-09-12</a:t>
            </a:r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9EFCFF-7F59-4794-B051-79AA290F8E2F}" type="slidenum">
              <a:rPr lang="fr-CA" smtClean="0"/>
              <a:t>‹N°›</a:t>
            </a:fld>
            <a:endParaRPr lang="fr-C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fr-FR" smtClean="0"/>
              <a:t>2016-09-12</a:t>
            </a:r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fr-CA" smtClean="0"/>
              <a:t>2016-09-12</a:t>
            </a:r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9EFCFF-7F59-4794-B051-79AA290F8E2F}" type="slidenum">
              <a:rPr lang="fr-CA" smtClean="0"/>
              <a:t>‹N°›</a:t>
            </a:fld>
            <a:endParaRPr lang="fr-CA"/>
          </a:p>
        </p:txBody>
      </p:sp>
      <p:sp>
        <p:nvSpPr>
          <p:cNvPr id="6" name="Titr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fr-FR" smtClean="0"/>
              <a:t>2016-09-12</a:t>
            </a:r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fr-CA" smtClean="0"/>
              <a:t>2016-09-12</a:t>
            </a:r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9EFCFF-7F59-4794-B051-79AA290F8E2F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r>
              <a:rPr lang="fr-FR" smtClean="0"/>
              <a:t>2016-09-12</a:t>
            </a: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fr-CA" smtClean="0"/>
              <a:t>2016-09-12</a:t>
            </a:r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9EFCFF-7F59-4794-B051-79AA290F8E2F}" type="slidenum">
              <a:rPr lang="fr-CA" smtClean="0"/>
              <a:t>‹N°›</a:t>
            </a:fld>
            <a:endParaRPr lang="fr-C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fr-FR" smtClean="0"/>
              <a:t>2016-09-12</a:t>
            </a: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fr-CA" smtClean="0"/>
              <a:t>2016-09-12</a:t>
            </a:r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79EFCFF-7F59-4794-B051-79AA290F8E2F}" type="slidenum">
              <a:rPr lang="fr-CA" smtClean="0"/>
              <a:t>‹N°›</a:t>
            </a:fld>
            <a:endParaRPr lang="fr-CA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orme libre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Triangle rect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Connecteur droit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fr-FR" smtClean="0"/>
              <a:t>2016-09-12</a:t>
            </a:r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fr-CA" smtClean="0"/>
              <a:t>2016-09-12</a:t>
            </a: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9EFCFF-7F59-4794-B051-79AA290F8E2F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fr-FR" smtClean="0"/>
              <a:t>2016-09-12</a:t>
            </a:r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fr-CA" smtClean="0"/>
              <a:t>2016-09-12</a:t>
            </a: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9EFCFF-7F59-4794-B051-79AA290F8E2F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orme libre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orme libre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Triangle rect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Connecteur droit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Espace réservé du titre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0" name="Espace réservé du texte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fr-FR" smtClean="0"/>
              <a:t>2016-09-12</a:t>
            </a:r>
            <a:endParaRPr lang="fr-CA"/>
          </a:p>
        </p:txBody>
      </p:sp>
      <p:sp>
        <p:nvSpPr>
          <p:cNvPr id="22" name="Espace réservé du pied de page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fr-CA" smtClean="0"/>
              <a:t>2016-09-12</a:t>
            </a:r>
            <a:endParaRPr lang="fr-CA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79EFCFF-7F59-4794-B051-79AA290F8E2F}" type="slidenum">
              <a:rPr lang="fr-CA" smtClean="0"/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93" r:id="rId1"/>
    <p:sldLayoutId id="2147484394" r:id="rId2"/>
    <p:sldLayoutId id="2147484395" r:id="rId3"/>
    <p:sldLayoutId id="2147484396" r:id="rId4"/>
    <p:sldLayoutId id="2147484397" r:id="rId5"/>
    <p:sldLayoutId id="2147484398" r:id="rId6"/>
    <p:sldLayoutId id="2147484399" r:id="rId7"/>
    <p:sldLayoutId id="2147484400" r:id="rId8"/>
    <p:sldLayoutId id="2147484401" r:id="rId9"/>
    <p:sldLayoutId id="2147484402" r:id="rId10"/>
    <p:sldLayoutId id="2147484403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27584" y="2130391"/>
            <a:ext cx="7772400" cy="1829761"/>
          </a:xfrm>
        </p:spPr>
        <p:txBody>
          <a:bodyPr>
            <a:normAutofit/>
          </a:bodyPr>
          <a:lstStyle/>
          <a:p>
            <a:r>
              <a:rPr lang="fr-CA" dirty="0" smtClean="0"/>
              <a:t>Programme triennal d’immobilisations</a:t>
            </a:r>
            <a:endParaRPr lang="fr-CA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71600" y="3933056"/>
            <a:ext cx="7772400" cy="1152128"/>
          </a:xfrm>
        </p:spPr>
        <p:txBody>
          <a:bodyPr>
            <a:normAutofit/>
          </a:bodyPr>
          <a:lstStyle/>
          <a:p>
            <a:r>
              <a:rPr lang="fr-CA" sz="2800" dirty="0" smtClean="0"/>
              <a:t>2017-2018-2019</a:t>
            </a:r>
          </a:p>
          <a:p>
            <a:endParaRPr lang="fr-CA" sz="1600" dirty="0" smtClean="0"/>
          </a:p>
          <a:p>
            <a:r>
              <a:rPr lang="fr-CA" sz="1600" dirty="0" smtClean="0"/>
              <a:t>Séance extraordinaire du 12 septembre 2016</a:t>
            </a:r>
            <a:endParaRPr lang="fr-CA" sz="1600" dirty="0"/>
          </a:p>
          <a:p>
            <a:endParaRPr lang="fr-CA" dirty="0" smtClean="0"/>
          </a:p>
        </p:txBody>
      </p:sp>
      <p:pic>
        <p:nvPicPr>
          <p:cNvPr id="1026" name="Picture 2" descr="S:\Arrondissement\Greffe\Références\logo\Logo A-C_MTL_4 pms-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2971800" cy="1105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EFCFF-7F59-4794-B051-79AA290F8E2F}" type="slidenum">
              <a:rPr lang="fr-CA" smtClean="0"/>
              <a:t>1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02740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EFCFF-7F59-4794-B051-79AA290F8E2F}" type="slidenum">
              <a:rPr lang="fr-CA" smtClean="0"/>
              <a:t>2</a:t>
            </a:fld>
            <a:endParaRPr lang="fr-CA"/>
          </a:p>
        </p:txBody>
      </p:sp>
      <p:sp>
        <p:nvSpPr>
          <p:cNvPr id="5" name="Rectangle 4"/>
          <p:cNvSpPr/>
          <p:nvPr/>
        </p:nvSpPr>
        <p:spPr>
          <a:xfrm>
            <a:off x="702310" y="764704"/>
            <a:ext cx="748883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CA" sz="1600" dirty="0"/>
              <a:t>Il me fait plaisir de vous présenter les faits saillants du prochain programme triennal d’immobilisations pour les années 2017-2018-2019.</a:t>
            </a:r>
          </a:p>
          <a:p>
            <a:pPr algn="just"/>
            <a:r>
              <a:rPr lang="fr-CA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932525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Espace réservé du conten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2368491"/>
              </p:ext>
            </p:extLst>
          </p:nvPr>
        </p:nvGraphicFramePr>
        <p:xfrm>
          <a:off x="395536" y="1484784"/>
          <a:ext cx="8229600" cy="4525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EFCFF-7F59-4794-B051-79AA290F8E2F}" type="slidenum">
              <a:rPr lang="fr-CA" smtClean="0"/>
              <a:t>3</a:t>
            </a:fld>
            <a:endParaRPr lang="fr-CA"/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Enveloppe 2017-2018-2019</a:t>
            </a:r>
            <a:endParaRPr lang="fr-CA" dirty="0"/>
          </a:p>
        </p:txBody>
      </p:sp>
      <p:sp>
        <p:nvSpPr>
          <p:cNvPr id="2" name="Espace réservé du texte 1"/>
          <p:cNvSpPr>
            <a:spLocks noGrp="1"/>
          </p:cNvSpPr>
          <p:nvPr>
            <p:ph type="body" idx="4294967295"/>
          </p:nvPr>
        </p:nvSpPr>
        <p:spPr>
          <a:xfrm>
            <a:off x="5940152" y="5157192"/>
            <a:ext cx="2880320" cy="762000"/>
          </a:xfrm>
        </p:spPr>
        <p:txBody>
          <a:bodyPr anchor="t">
            <a:normAutofit fontScale="85000" lnSpcReduction="10000"/>
          </a:bodyPr>
          <a:lstStyle/>
          <a:p>
            <a:pPr marL="109728" indent="0" algn="r">
              <a:buNone/>
            </a:pPr>
            <a:r>
              <a:rPr lang="fr-CA" sz="2000" dirty="0" smtClean="0"/>
              <a:t>Total: 21 339,0</a:t>
            </a:r>
          </a:p>
          <a:p>
            <a:pPr marL="109728" indent="0" algn="r">
              <a:buNone/>
            </a:pPr>
            <a:r>
              <a:rPr lang="fr-CA" sz="2000" dirty="0" smtClean="0"/>
              <a:t>(en milliers de dollars) </a:t>
            </a:r>
            <a:endParaRPr lang="fr-CA" sz="2000" dirty="0"/>
          </a:p>
        </p:txBody>
      </p:sp>
    </p:spTree>
    <p:extLst>
      <p:ext uri="{BB962C8B-B14F-4D97-AF65-F5344CB8AC3E}">
        <p14:creationId xmlns:p14="http://schemas.microsoft.com/office/powerpoint/2010/main" val="675859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 uiExpand="1">
        <p:bldSub>
          <a:bldChart bld="category"/>
        </p:bldSub>
      </p:bldGraphic>
      <p:bldP spid="2" grpId="0" uiExpand="1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EFCFF-7F59-4794-B051-79AA290F8E2F}" type="slidenum">
              <a:rPr lang="fr-CA" smtClean="0"/>
              <a:t>4</a:t>
            </a:fld>
            <a:endParaRPr lang="fr-CA"/>
          </a:p>
        </p:txBody>
      </p:sp>
      <p:sp>
        <p:nvSpPr>
          <p:cNvPr id="5" name="Rectangle 4"/>
          <p:cNvSpPr/>
          <p:nvPr/>
        </p:nvSpPr>
        <p:spPr>
          <a:xfrm>
            <a:off x="467544" y="908720"/>
            <a:ext cx="799288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CA" sz="1600" dirty="0"/>
              <a:t>Le montant total du budget d’immobilisations 2017-2018-2019  s’élève à 21 339 000 </a:t>
            </a:r>
            <a:r>
              <a:rPr lang="fr-CA" sz="1600" dirty="0" smtClean="0"/>
              <a:t>$, </a:t>
            </a:r>
            <a:r>
              <a:rPr lang="fr-CA" sz="1600" dirty="0"/>
              <a:t>réparti également pour chacune des années.</a:t>
            </a:r>
          </a:p>
          <a:p>
            <a:pPr algn="just"/>
            <a:r>
              <a:rPr lang="fr-CA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4304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7128287"/>
              </p:ext>
            </p:extLst>
          </p:nvPr>
        </p:nvGraphicFramePr>
        <p:xfrm>
          <a:off x="-17766" y="1268760"/>
          <a:ext cx="9014492" cy="4990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EFCFF-7F59-4794-B051-79AA290F8E2F}" type="slidenum">
              <a:rPr lang="fr-CA" smtClean="0"/>
              <a:t>5</a:t>
            </a:fld>
            <a:endParaRPr lang="fr-CA"/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fr-CA" sz="4000" dirty="0" smtClean="0"/>
              <a:t>Répartition par programme en 2017 </a:t>
            </a:r>
            <a:r>
              <a:rPr lang="fr-CA" sz="2200" dirty="0" smtClean="0"/>
              <a:t>(en milliers de dollars)</a:t>
            </a:r>
            <a:endParaRPr lang="fr-CA" sz="2200" dirty="0"/>
          </a:p>
        </p:txBody>
      </p:sp>
    </p:spTree>
    <p:extLst>
      <p:ext uri="{BB962C8B-B14F-4D97-AF65-F5344CB8AC3E}">
        <p14:creationId xmlns:p14="http://schemas.microsoft.com/office/powerpoint/2010/main" val="3711562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0" categoryIdx="3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graphicEl>
                                              <a:chart seriesIdx="0" categoryIdx="3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1" categoryIdx="3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chart seriesIdx="1" categoryIdx="3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0" categoryIdx="4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graphicEl>
                                              <a:chart seriesIdx="0" categoryIdx="4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1" categoryIdx="4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">
                                            <p:graphicEl>
                                              <a:chart seriesIdx="1" categoryIdx="4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0" categoryIdx="5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">
                                            <p:graphicEl>
                                              <a:chart seriesIdx="0" categoryIdx="5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1" categoryIdx="5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>
                                            <p:graphicEl>
                                              <a:chart seriesIdx="1" categoryIdx="5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0" categoryIdx="6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">
                                            <p:graphicEl>
                                              <a:chart seriesIdx="0" categoryIdx="6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1" categoryIdx="6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">
                                            <p:graphicEl>
                                              <a:chart seriesIdx="1" categoryIdx="6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Chart bld="categoryEl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EFCFF-7F59-4794-B051-79AA290F8E2F}" type="slidenum">
              <a:rPr lang="fr-CA" smtClean="0">
                <a:solidFill>
                  <a:prstClr val="black"/>
                </a:solidFill>
              </a:rPr>
              <a:pPr/>
              <a:t>6</a:t>
            </a:fld>
            <a:endParaRPr lang="fr-CA">
              <a:solidFill>
                <a:prstClr val="black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7927" y="836712"/>
            <a:ext cx="748883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CA" sz="1600" b="1" dirty="0"/>
              <a:t>Programme de réfection </a:t>
            </a:r>
            <a:r>
              <a:rPr lang="fr-CA" sz="1600" b="1" dirty="0" smtClean="0"/>
              <a:t>routière</a:t>
            </a:r>
          </a:p>
          <a:p>
            <a:pPr algn="just"/>
            <a:r>
              <a:rPr lang="fr-CA" sz="1600" b="1" dirty="0" smtClean="0">
                <a:solidFill>
                  <a:schemeClr val="bg2">
                    <a:lumMod val="50000"/>
                  </a:schemeClr>
                </a:solidFill>
              </a:rPr>
              <a:t>Budget </a:t>
            </a:r>
            <a:r>
              <a:rPr lang="fr-CA" sz="1600" b="1" dirty="0">
                <a:solidFill>
                  <a:schemeClr val="bg2">
                    <a:lumMod val="50000"/>
                  </a:schemeClr>
                </a:solidFill>
              </a:rPr>
              <a:t>attribué en </a:t>
            </a:r>
            <a:r>
              <a:rPr lang="fr-CA" sz="1600" b="1" dirty="0" smtClean="0">
                <a:solidFill>
                  <a:schemeClr val="bg2">
                    <a:lumMod val="50000"/>
                  </a:schemeClr>
                </a:solidFill>
              </a:rPr>
              <a:t>2017 :  2 358</a:t>
            </a:r>
            <a:r>
              <a:rPr lang="fr-CA" sz="1600" b="1" dirty="0">
                <a:solidFill>
                  <a:schemeClr val="bg2">
                    <a:lumMod val="50000"/>
                  </a:schemeClr>
                </a:solidFill>
              </a:rPr>
              <a:t> 000 $</a:t>
            </a:r>
            <a:endParaRPr lang="fr-CA" sz="1600" dirty="0">
              <a:solidFill>
                <a:schemeClr val="bg2">
                  <a:lumMod val="50000"/>
                </a:schemeClr>
              </a:solidFill>
            </a:endParaRPr>
          </a:p>
          <a:p>
            <a:pPr algn="just"/>
            <a:r>
              <a:rPr lang="fr-CA" sz="1600" b="1" dirty="0"/>
              <a:t> </a:t>
            </a:r>
            <a:endParaRPr lang="fr-CA" sz="1600" dirty="0"/>
          </a:p>
          <a:p>
            <a:pPr algn="just"/>
            <a:r>
              <a:rPr lang="fr-CA" sz="1600" dirty="0"/>
              <a:t>Cette </a:t>
            </a:r>
            <a:r>
              <a:rPr lang="fr-CA" sz="1600" dirty="0" smtClean="0"/>
              <a:t>enveloppe, </a:t>
            </a:r>
            <a:r>
              <a:rPr lang="fr-CA" sz="1600" dirty="0"/>
              <a:t>dédiée aux infrastructures </a:t>
            </a:r>
            <a:r>
              <a:rPr lang="fr-CA" sz="1600" dirty="0" smtClean="0"/>
              <a:t>routières, </a:t>
            </a:r>
            <a:r>
              <a:rPr lang="fr-CA" sz="1600" dirty="0"/>
              <a:t>représente </a:t>
            </a:r>
            <a:r>
              <a:rPr lang="fr-CA" sz="1600" dirty="0" smtClean="0"/>
              <a:t>33% </a:t>
            </a:r>
            <a:r>
              <a:rPr lang="fr-CA" sz="1600" dirty="0"/>
              <a:t>du budget d’investissement 2017. </a:t>
            </a:r>
          </a:p>
          <a:p>
            <a:pPr algn="just"/>
            <a:r>
              <a:rPr lang="fr-CA" sz="1600" dirty="0"/>
              <a:t> </a:t>
            </a:r>
          </a:p>
          <a:p>
            <a:pPr algn="just"/>
            <a:r>
              <a:rPr lang="fr-CA" sz="1600" dirty="0"/>
              <a:t>Les travaux relatifs à la réfection des rues et à la reconstruction de trottoirs sont des projets priorisés. </a:t>
            </a:r>
          </a:p>
          <a:p>
            <a:pPr algn="just"/>
            <a:r>
              <a:rPr lang="fr-CA" sz="1600" dirty="0"/>
              <a:t> </a:t>
            </a:r>
          </a:p>
          <a:p>
            <a:pPr algn="just"/>
            <a:r>
              <a:rPr lang="fr-CA" sz="1600" u="sng" dirty="0"/>
              <a:t>Investissement additionnel </a:t>
            </a:r>
            <a:endParaRPr lang="fr-CA" sz="1600" dirty="0"/>
          </a:p>
          <a:p>
            <a:pPr algn="just"/>
            <a:r>
              <a:rPr lang="fr-CA" sz="1600" dirty="0"/>
              <a:t>En complément de s</a:t>
            </a:r>
            <a:r>
              <a:rPr lang="fr-CA" sz="1600" dirty="0" smtClean="0"/>
              <a:t>es </a:t>
            </a:r>
            <a:r>
              <a:rPr lang="fr-CA" sz="1600" dirty="0"/>
              <a:t>investissements, l’arrondissement bénéficiera en 2017 d’une somme </a:t>
            </a:r>
            <a:r>
              <a:rPr lang="fr-CA" sz="1600" dirty="0" smtClean="0"/>
              <a:t>totalisant 9 669 000 $ soit: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CA" sz="1600" dirty="0" smtClean="0"/>
              <a:t>5</a:t>
            </a:r>
            <a:r>
              <a:rPr lang="fr-CA" sz="1600" dirty="0"/>
              <a:t> 274 000 $ dans le cadre du programme de réfection du </a:t>
            </a:r>
            <a:r>
              <a:rPr lang="fr-CA" sz="1600" dirty="0" smtClean="0"/>
              <a:t>réseau </a:t>
            </a:r>
            <a:r>
              <a:rPr lang="fr-CA" sz="1600" dirty="0"/>
              <a:t>routier </a:t>
            </a:r>
            <a:r>
              <a:rPr lang="fr-CA" sz="1600" dirty="0" smtClean="0"/>
              <a:t>local;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CA" sz="1600" dirty="0" smtClean="0"/>
              <a:t>4 395 000 $ dans le cadre du programme complémentaire de pavage-revêtement.</a:t>
            </a:r>
          </a:p>
          <a:p>
            <a:pPr algn="just"/>
            <a:endParaRPr lang="fr-CA" sz="1600" dirty="0"/>
          </a:p>
          <a:p>
            <a:pPr algn="just"/>
            <a:endParaRPr lang="fr-CA" dirty="0">
              <a:solidFill>
                <a:prstClr val="black"/>
              </a:solidFill>
            </a:endParaRPr>
          </a:p>
          <a:p>
            <a:pPr algn="just"/>
            <a:r>
              <a:rPr lang="fr-CA" dirty="0">
                <a:solidFill>
                  <a:prstClr val="black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092259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EFCFF-7F59-4794-B051-79AA290F8E2F}" type="slidenum">
              <a:rPr lang="fr-CA" smtClean="0">
                <a:solidFill>
                  <a:prstClr val="black"/>
                </a:solidFill>
              </a:rPr>
              <a:pPr/>
              <a:t>7</a:t>
            </a:fld>
            <a:endParaRPr lang="fr-CA">
              <a:solidFill>
                <a:prstClr val="black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7927" y="836712"/>
            <a:ext cx="7488832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CA" sz="1600" b="1" dirty="0"/>
              <a:t>Programme de protection de bâtiments </a:t>
            </a:r>
            <a:endParaRPr lang="fr-CA" sz="1600" dirty="0"/>
          </a:p>
          <a:p>
            <a:pPr algn="just"/>
            <a:r>
              <a:rPr lang="fr-CA" sz="1600" b="1" dirty="0" smtClean="0">
                <a:solidFill>
                  <a:schemeClr val="bg2">
                    <a:lumMod val="50000"/>
                  </a:schemeClr>
                </a:solidFill>
              </a:rPr>
              <a:t>Budget </a:t>
            </a:r>
            <a:r>
              <a:rPr lang="fr-CA" sz="1600" b="1" dirty="0">
                <a:solidFill>
                  <a:schemeClr val="bg2">
                    <a:lumMod val="50000"/>
                  </a:schemeClr>
                </a:solidFill>
              </a:rPr>
              <a:t>attribué  en </a:t>
            </a:r>
            <a:r>
              <a:rPr lang="fr-CA" sz="1600" b="1" dirty="0" smtClean="0">
                <a:solidFill>
                  <a:schemeClr val="bg2">
                    <a:lumMod val="50000"/>
                  </a:schemeClr>
                </a:solidFill>
              </a:rPr>
              <a:t>2017:</a:t>
            </a:r>
            <a:r>
              <a:rPr lang="fr-CA" sz="1600" b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fr-CA" sz="1600" b="1" dirty="0" smtClean="0">
                <a:solidFill>
                  <a:schemeClr val="bg2">
                    <a:lumMod val="50000"/>
                  </a:schemeClr>
                </a:solidFill>
              </a:rPr>
              <a:t>  1</a:t>
            </a:r>
            <a:r>
              <a:rPr lang="fr-CA" sz="1600" b="1" dirty="0">
                <a:solidFill>
                  <a:schemeClr val="bg2">
                    <a:lumMod val="50000"/>
                  </a:schemeClr>
                </a:solidFill>
              </a:rPr>
              <a:t> 305 000 </a:t>
            </a:r>
            <a:r>
              <a:rPr lang="fr-CA" sz="1600" b="1" dirty="0" smtClean="0">
                <a:solidFill>
                  <a:schemeClr val="bg2">
                    <a:lumMod val="50000"/>
                  </a:schemeClr>
                </a:solidFill>
              </a:rPr>
              <a:t>$</a:t>
            </a:r>
          </a:p>
          <a:p>
            <a:pPr algn="just"/>
            <a:endParaRPr lang="fr-CA" sz="1600" b="1" dirty="0" smtClean="0"/>
          </a:p>
          <a:p>
            <a:pPr algn="just"/>
            <a:endParaRPr lang="fr-CA" sz="1600" dirty="0" smtClean="0"/>
          </a:p>
          <a:p>
            <a:pPr algn="just"/>
            <a:r>
              <a:rPr lang="fr-CA" sz="1600" u="sng" dirty="0"/>
              <a:t>Investissement additionnel </a:t>
            </a:r>
          </a:p>
          <a:p>
            <a:pPr algn="just"/>
            <a:r>
              <a:rPr lang="fr-CA" sz="1600" dirty="0" smtClean="0"/>
              <a:t>Un montant de 670 900 $ provenant du Programme aquatique Montréal (P.A.M.) pour la réalisation des travaux </a:t>
            </a:r>
            <a:r>
              <a:rPr lang="fr-CA" sz="1600" dirty="0"/>
              <a:t>de construction d’un chalet de parc et de la pataugeoire au parc </a:t>
            </a:r>
            <a:r>
              <a:rPr lang="fr-CA" sz="1600" dirty="0" smtClean="0"/>
              <a:t>Saint-Paul-de-la-Croix. </a:t>
            </a:r>
            <a:endParaRPr lang="fr-CA" sz="1600" dirty="0"/>
          </a:p>
          <a:p>
            <a:pPr algn="just"/>
            <a:endParaRPr lang="fr-CA" dirty="0"/>
          </a:p>
          <a:p>
            <a:pPr algn="just"/>
            <a:endParaRPr lang="fr-CA" dirty="0">
              <a:solidFill>
                <a:prstClr val="black"/>
              </a:solidFill>
            </a:endParaRPr>
          </a:p>
          <a:p>
            <a:pPr algn="just"/>
            <a:r>
              <a:rPr lang="fr-CA" dirty="0">
                <a:solidFill>
                  <a:prstClr val="black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760111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EFCFF-7F59-4794-B051-79AA290F8E2F}" type="slidenum">
              <a:rPr lang="fr-CA" smtClean="0">
                <a:solidFill>
                  <a:prstClr val="black"/>
                </a:solidFill>
              </a:rPr>
              <a:pPr/>
              <a:t>8</a:t>
            </a:fld>
            <a:endParaRPr lang="fr-CA">
              <a:solidFill>
                <a:prstClr val="black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7927" y="836712"/>
            <a:ext cx="7488832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CA" sz="1600" b="1" dirty="0" smtClean="0"/>
              <a:t>Programme </a:t>
            </a:r>
            <a:r>
              <a:rPr lang="fr-CA" sz="1600" b="1" dirty="0"/>
              <a:t>de protection de bâtiments sportifs</a:t>
            </a:r>
            <a:endParaRPr lang="fr-CA" sz="1600" dirty="0"/>
          </a:p>
          <a:p>
            <a:pPr algn="just"/>
            <a:r>
              <a:rPr lang="fr-CA" sz="1600" b="1" dirty="0" smtClean="0">
                <a:solidFill>
                  <a:schemeClr val="bg2">
                    <a:lumMod val="50000"/>
                  </a:schemeClr>
                </a:solidFill>
              </a:rPr>
              <a:t>Budget </a:t>
            </a:r>
            <a:r>
              <a:rPr lang="fr-CA" sz="1600" b="1" dirty="0">
                <a:solidFill>
                  <a:schemeClr val="bg2">
                    <a:lumMod val="50000"/>
                  </a:schemeClr>
                </a:solidFill>
              </a:rPr>
              <a:t>attribué en </a:t>
            </a:r>
            <a:r>
              <a:rPr lang="fr-CA" sz="1600" b="1" dirty="0" smtClean="0">
                <a:solidFill>
                  <a:schemeClr val="bg2">
                    <a:lumMod val="50000"/>
                  </a:schemeClr>
                </a:solidFill>
              </a:rPr>
              <a:t>2017:  1 </a:t>
            </a:r>
            <a:r>
              <a:rPr lang="fr-CA" sz="1600" b="1" dirty="0">
                <a:solidFill>
                  <a:schemeClr val="bg2">
                    <a:lumMod val="50000"/>
                  </a:schemeClr>
                </a:solidFill>
              </a:rPr>
              <a:t>045 000 $</a:t>
            </a:r>
            <a:endParaRPr lang="fr-CA" sz="1600" dirty="0">
              <a:solidFill>
                <a:schemeClr val="bg2">
                  <a:lumMod val="50000"/>
                </a:schemeClr>
              </a:solidFill>
            </a:endParaRPr>
          </a:p>
          <a:p>
            <a:pPr algn="just"/>
            <a:r>
              <a:rPr lang="fr-CA" sz="1600" b="1" dirty="0"/>
              <a:t>  </a:t>
            </a:r>
            <a:r>
              <a:rPr lang="fr-CA" sz="1600" dirty="0"/>
              <a:t> </a:t>
            </a:r>
          </a:p>
          <a:p>
            <a:pPr algn="just"/>
            <a:endParaRPr lang="fr-CA" sz="1600" dirty="0" smtClean="0"/>
          </a:p>
          <a:p>
            <a:pPr algn="just"/>
            <a:r>
              <a:rPr lang="fr-CA" sz="1600" u="sng" dirty="0"/>
              <a:t>Investissement additionnel</a:t>
            </a:r>
          </a:p>
          <a:p>
            <a:pPr algn="just"/>
            <a:r>
              <a:rPr lang="fr-CA" sz="1600" dirty="0" smtClean="0"/>
              <a:t>Il </a:t>
            </a:r>
            <a:r>
              <a:rPr lang="fr-CA" sz="1600" dirty="0"/>
              <a:t>est à noter qu’en complément de ces </a:t>
            </a:r>
            <a:r>
              <a:rPr lang="fr-CA" sz="1600" dirty="0" smtClean="0"/>
              <a:t>crédits, </a:t>
            </a:r>
            <a:r>
              <a:rPr lang="fr-CA" sz="1600" dirty="0"/>
              <a:t>l’arrondissement </a:t>
            </a:r>
            <a:r>
              <a:rPr lang="fr-CA" sz="1600" dirty="0" smtClean="0"/>
              <a:t>bénéficiera du programme </a:t>
            </a:r>
            <a:r>
              <a:rPr lang="fr-CA" sz="1600" dirty="0"/>
              <a:t>de mise aux normes des </a:t>
            </a:r>
            <a:r>
              <a:rPr lang="fr-CA" sz="1600" dirty="0" smtClean="0"/>
              <a:t>arénas pour un montant estimé à 7 M$. </a:t>
            </a:r>
            <a:endParaRPr lang="fr-CA" sz="1600" dirty="0"/>
          </a:p>
          <a:p>
            <a:pPr algn="just"/>
            <a:r>
              <a:rPr lang="fr-CA" sz="1600" dirty="0"/>
              <a:t> </a:t>
            </a:r>
          </a:p>
          <a:p>
            <a:pPr algn="just"/>
            <a:r>
              <a:rPr lang="fr-CA" sz="1600" dirty="0"/>
              <a:t>Le début des travaux </a:t>
            </a:r>
            <a:r>
              <a:rPr lang="fr-CA" sz="1600" dirty="0" smtClean="0"/>
              <a:t>relatifs </a:t>
            </a:r>
            <a:r>
              <a:rPr lang="fr-CA" sz="1600" dirty="0"/>
              <a:t>à la mise aux normes et au remplacement des systèmes de réfrigération  de l’aréna </a:t>
            </a:r>
            <a:r>
              <a:rPr lang="fr-CA" sz="1600" dirty="0" smtClean="0"/>
              <a:t>Marcelin-Wilson </a:t>
            </a:r>
            <a:r>
              <a:rPr lang="fr-CA" sz="1600" dirty="0"/>
              <a:t>est prévu en 2017</a:t>
            </a:r>
            <a:r>
              <a:rPr lang="fr-CA" sz="1600" dirty="0" smtClean="0"/>
              <a:t>.</a:t>
            </a:r>
            <a:endParaRPr lang="fr-CA" dirty="0"/>
          </a:p>
          <a:p>
            <a:pPr algn="just"/>
            <a:endParaRPr lang="fr-CA" dirty="0">
              <a:solidFill>
                <a:prstClr val="black"/>
              </a:solidFill>
            </a:endParaRPr>
          </a:p>
          <a:p>
            <a:pPr algn="just"/>
            <a:r>
              <a:rPr lang="fr-CA" dirty="0">
                <a:solidFill>
                  <a:prstClr val="black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260555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EFCFF-7F59-4794-B051-79AA290F8E2F}" type="slidenum">
              <a:rPr lang="fr-CA" smtClean="0">
                <a:solidFill>
                  <a:prstClr val="black"/>
                </a:solidFill>
              </a:rPr>
              <a:pPr/>
              <a:t>9</a:t>
            </a:fld>
            <a:endParaRPr lang="fr-CA">
              <a:solidFill>
                <a:prstClr val="black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7927" y="836712"/>
            <a:ext cx="7488832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CA" sz="1600" b="1" dirty="0"/>
              <a:t>Programme d’aménagement de parcs</a:t>
            </a:r>
            <a:endParaRPr lang="fr-CA" sz="1600" dirty="0"/>
          </a:p>
          <a:p>
            <a:pPr algn="just"/>
            <a:r>
              <a:rPr lang="fr-CA" sz="1600" b="1" dirty="0">
                <a:solidFill>
                  <a:schemeClr val="bg2">
                    <a:lumMod val="50000"/>
                  </a:schemeClr>
                </a:solidFill>
              </a:rPr>
              <a:t>Budget attribué  en 2017:	1 000 000 $</a:t>
            </a:r>
            <a:endParaRPr lang="fr-CA" sz="1600" dirty="0">
              <a:solidFill>
                <a:schemeClr val="bg2">
                  <a:lumMod val="50000"/>
                </a:schemeClr>
              </a:solidFill>
            </a:endParaRPr>
          </a:p>
          <a:p>
            <a:pPr algn="just"/>
            <a:r>
              <a:rPr lang="fr-CA" sz="1600" b="1" dirty="0"/>
              <a:t> </a:t>
            </a:r>
            <a:endParaRPr lang="fr-CA" sz="1600" dirty="0"/>
          </a:p>
          <a:p>
            <a:pPr algn="just"/>
            <a:r>
              <a:rPr lang="fr-CA" sz="1600" b="1" dirty="0"/>
              <a:t> </a:t>
            </a:r>
            <a:endParaRPr lang="fr-CA" sz="1600" dirty="0"/>
          </a:p>
          <a:p>
            <a:pPr algn="just"/>
            <a:r>
              <a:rPr lang="fr-CA" sz="1600" dirty="0"/>
              <a:t>Le montant alloué à ce programme permettra de poursuivre nos investissements dans l’aménagement de nos parcs et la mise aux normes de nos aires de jeux</a:t>
            </a:r>
            <a:r>
              <a:rPr lang="fr-CA" dirty="0" smtClean="0"/>
              <a:t>.</a:t>
            </a:r>
          </a:p>
          <a:p>
            <a:pPr algn="just"/>
            <a:endParaRPr lang="fr-CA" dirty="0"/>
          </a:p>
          <a:p>
            <a:pPr algn="just"/>
            <a:r>
              <a:rPr lang="fr-CA" sz="1600" u="sng" dirty="0"/>
              <a:t>Investissement </a:t>
            </a:r>
            <a:r>
              <a:rPr lang="fr-CA" sz="1600" u="sng" dirty="0" smtClean="0"/>
              <a:t>additionnel</a:t>
            </a:r>
          </a:p>
          <a:p>
            <a:pPr algn="just"/>
            <a:r>
              <a:rPr lang="fr-CA" sz="1600" dirty="0" smtClean="0"/>
              <a:t>De plus, l’arrondissement recevra un montant de près de 2,4 M$ pour l’aménagement d’un terrain de rugby au parc Henri-Julien dans le cadre du Programme des équipements sportifs supra locaux.</a:t>
            </a:r>
          </a:p>
          <a:p>
            <a:pPr algn="just"/>
            <a:endParaRPr lang="fr-CA" sz="1600" dirty="0" smtClean="0"/>
          </a:p>
          <a:p>
            <a:pPr algn="just"/>
            <a:endParaRPr lang="fr-CA" sz="1600" dirty="0"/>
          </a:p>
          <a:p>
            <a:pPr algn="just"/>
            <a:endParaRPr lang="fr-CA" sz="1600" dirty="0"/>
          </a:p>
          <a:p>
            <a:pPr algn="just"/>
            <a:endParaRPr lang="fr-CA" dirty="0"/>
          </a:p>
          <a:p>
            <a:pPr algn="just"/>
            <a:endParaRPr lang="fr-CA" dirty="0">
              <a:solidFill>
                <a:prstClr val="black"/>
              </a:solidFill>
            </a:endParaRPr>
          </a:p>
          <a:p>
            <a:pPr algn="just"/>
            <a:r>
              <a:rPr lang="fr-CA" dirty="0">
                <a:solidFill>
                  <a:prstClr val="black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277645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EFCFF-7F59-4794-B051-79AA290F8E2F}" type="slidenum">
              <a:rPr lang="fr-CA" smtClean="0">
                <a:solidFill>
                  <a:prstClr val="black"/>
                </a:solidFill>
              </a:rPr>
              <a:pPr/>
              <a:t>10</a:t>
            </a:fld>
            <a:endParaRPr lang="fr-CA">
              <a:solidFill>
                <a:prstClr val="black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7927" y="836712"/>
            <a:ext cx="7488832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CA" sz="1600" b="1" dirty="0"/>
              <a:t>Programme de dotation d’installations sportives, communautaires et culturelles</a:t>
            </a:r>
            <a:endParaRPr lang="fr-CA" sz="1600" dirty="0"/>
          </a:p>
          <a:p>
            <a:pPr algn="just"/>
            <a:r>
              <a:rPr lang="fr-CA" sz="1600" b="1" dirty="0">
                <a:solidFill>
                  <a:schemeClr val="bg2">
                    <a:lumMod val="50000"/>
                  </a:schemeClr>
                </a:solidFill>
              </a:rPr>
              <a:t>Budget attribué  en </a:t>
            </a:r>
            <a:r>
              <a:rPr lang="fr-CA" sz="1600" b="1" dirty="0" smtClean="0">
                <a:solidFill>
                  <a:schemeClr val="bg2">
                    <a:lumMod val="50000"/>
                  </a:schemeClr>
                </a:solidFill>
              </a:rPr>
              <a:t>2017:</a:t>
            </a:r>
            <a:r>
              <a:rPr lang="fr-CA" sz="1600" b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fr-CA" sz="1600" b="1" dirty="0" smtClean="0">
                <a:solidFill>
                  <a:schemeClr val="bg2">
                    <a:lumMod val="50000"/>
                  </a:schemeClr>
                </a:solidFill>
              </a:rPr>
              <a:t> 640 </a:t>
            </a:r>
            <a:r>
              <a:rPr lang="fr-CA" sz="1600" b="1" dirty="0">
                <a:solidFill>
                  <a:schemeClr val="bg2">
                    <a:lumMod val="50000"/>
                  </a:schemeClr>
                </a:solidFill>
              </a:rPr>
              <a:t>000 $</a:t>
            </a:r>
            <a:endParaRPr lang="fr-CA" sz="1600" dirty="0">
              <a:solidFill>
                <a:schemeClr val="bg2">
                  <a:lumMod val="50000"/>
                </a:schemeClr>
              </a:solidFill>
            </a:endParaRPr>
          </a:p>
          <a:p>
            <a:pPr algn="just"/>
            <a:r>
              <a:rPr lang="fr-CA" sz="1600" b="1" dirty="0"/>
              <a:t> </a:t>
            </a:r>
            <a:endParaRPr lang="fr-CA" sz="1600" dirty="0"/>
          </a:p>
          <a:p>
            <a:pPr algn="just"/>
            <a:r>
              <a:rPr lang="fr-CA" sz="1600" dirty="0"/>
              <a:t>Deux nouveaux projets de </a:t>
            </a:r>
            <a:r>
              <a:rPr lang="fr-CA" sz="1600" dirty="0" smtClean="0"/>
              <a:t>développement </a:t>
            </a:r>
            <a:r>
              <a:rPr lang="fr-CA" sz="1600" dirty="0"/>
              <a:t>seront réalisés ou amorcés en 2017. </a:t>
            </a:r>
          </a:p>
          <a:p>
            <a:pPr algn="just"/>
            <a:r>
              <a:rPr lang="fr-CA" sz="1600" dirty="0"/>
              <a:t> </a:t>
            </a:r>
            <a:endParaRPr lang="fr-CA" sz="1600" dirty="0" smtClean="0"/>
          </a:p>
          <a:p>
            <a:pPr algn="just"/>
            <a:r>
              <a:rPr lang="fr-CA" sz="1600" dirty="0"/>
              <a:t>N</a:t>
            </a:r>
            <a:r>
              <a:rPr lang="fr-CA" sz="1600" dirty="0" smtClean="0"/>
              <a:t>ous </a:t>
            </a:r>
            <a:r>
              <a:rPr lang="fr-CA" sz="1600" dirty="0"/>
              <a:t>prévoyons débuter la phase de planification des travaux d’aménagement du Pôle culturel et communautaire dans le secteur ouest. </a:t>
            </a:r>
          </a:p>
          <a:p>
            <a:pPr algn="just"/>
            <a:endParaRPr lang="fr-CA" sz="1600" dirty="0"/>
          </a:p>
          <a:p>
            <a:pPr algn="just"/>
            <a:r>
              <a:rPr lang="fr-CA" sz="1600" dirty="0" smtClean="0"/>
              <a:t>De plus, tel </a:t>
            </a:r>
            <a:r>
              <a:rPr lang="fr-CA" sz="1600" dirty="0"/>
              <a:t>qu’annoncé au printemps dernier, notre arrondissement bénéficiera du legs d’une patinoire </a:t>
            </a:r>
            <a:r>
              <a:rPr lang="fr-CA" sz="1600" dirty="0" smtClean="0"/>
              <a:t>réfrigérée, représentant un investissement de plus de 1,4 M$, provenant </a:t>
            </a:r>
            <a:r>
              <a:rPr lang="fr-CA" sz="1600" dirty="0"/>
              <a:t>du programme </a:t>
            </a:r>
            <a:r>
              <a:rPr lang="fr-CA" sz="1600" dirty="0" smtClean="0"/>
              <a:t>BLEU-BLANC-BOUGE de </a:t>
            </a:r>
            <a:r>
              <a:rPr lang="fr-CA" sz="1600" dirty="0"/>
              <a:t>la Fondation des Canadiens pour l’enfance.  Des travaux d’aménagements d’infrastructures seront </a:t>
            </a:r>
            <a:r>
              <a:rPr lang="fr-CA" sz="1600" dirty="0" smtClean="0"/>
              <a:t>réalisés par l’arrondissement afin </a:t>
            </a:r>
            <a:r>
              <a:rPr lang="fr-CA" sz="1600" dirty="0"/>
              <a:t>d’optimiser l’utilisation de cette nouvelle installation.</a:t>
            </a:r>
          </a:p>
          <a:p>
            <a:pPr algn="just"/>
            <a:r>
              <a:rPr lang="fr-CA" sz="1600" dirty="0"/>
              <a:t> </a:t>
            </a:r>
          </a:p>
          <a:p>
            <a:pPr algn="just"/>
            <a:endParaRPr lang="fr-CA" dirty="0"/>
          </a:p>
          <a:p>
            <a:pPr algn="just"/>
            <a:endParaRPr lang="fr-CA" sz="1600" dirty="0"/>
          </a:p>
          <a:p>
            <a:pPr algn="just"/>
            <a:endParaRPr lang="fr-CA" dirty="0"/>
          </a:p>
          <a:p>
            <a:pPr algn="just"/>
            <a:endParaRPr lang="fr-CA" dirty="0">
              <a:solidFill>
                <a:prstClr val="black"/>
              </a:solidFill>
            </a:endParaRPr>
          </a:p>
          <a:p>
            <a:pPr algn="just"/>
            <a:r>
              <a:rPr lang="fr-CA" dirty="0">
                <a:solidFill>
                  <a:prstClr val="black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489119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EFCFF-7F59-4794-B051-79AA290F8E2F}" type="slidenum">
              <a:rPr lang="fr-CA" smtClean="0">
                <a:solidFill>
                  <a:prstClr val="black"/>
                </a:solidFill>
              </a:rPr>
              <a:pPr/>
              <a:t>11</a:t>
            </a:fld>
            <a:endParaRPr lang="fr-CA">
              <a:solidFill>
                <a:prstClr val="black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7927" y="836712"/>
            <a:ext cx="748883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CA" sz="1600" b="1" dirty="0"/>
              <a:t>Programme d’aménagement des berges de la rivière des Prairies</a:t>
            </a:r>
            <a:endParaRPr lang="fr-CA" sz="1600" dirty="0"/>
          </a:p>
          <a:p>
            <a:pPr algn="just"/>
            <a:r>
              <a:rPr lang="fr-CA" sz="1600" b="1" dirty="0">
                <a:solidFill>
                  <a:schemeClr val="bg2">
                    <a:lumMod val="50000"/>
                  </a:schemeClr>
                </a:solidFill>
              </a:rPr>
              <a:t>Budget attribué  en </a:t>
            </a:r>
            <a:r>
              <a:rPr lang="fr-CA" sz="1600" b="1" dirty="0" smtClean="0">
                <a:solidFill>
                  <a:schemeClr val="bg2">
                    <a:lumMod val="50000"/>
                  </a:schemeClr>
                </a:solidFill>
              </a:rPr>
              <a:t>2017:</a:t>
            </a:r>
            <a:r>
              <a:rPr lang="fr-CA" sz="1600" b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fr-CA" sz="1600" b="1" dirty="0" smtClean="0">
                <a:solidFill>
                  <a:schemeClr val="bg2">
                    <a:lumMod val="50000"/>
                  </a:schemeClr>
                </a:solidFill>
              </a:rPr>
              <a:t> 625 </a:t>
            </a:r>
            <a:r>
              <a:rPr lang="fr-CA" sz="1600" b="1" dirty="0">
                <a:solidFill>
                  <a:schemeClr val="bg2">
                    <a:lumMod val="50000"/>
                  </a:schemeClr>
                </a:solidFill>
              </a:rPr>
              <a:t>000 $</a:t>
            </a:r>
            <a:endParaRPr lang="fr-CA" sz="1600" dirty="0">
              <a:solidFill>
                <a:schemeClr val="bg2">
                  <a:lumMod val="50000"/>
                </a:schemeClr>
              </a:solidFill>
            </a:endParaRPr>
          </a:p>
          <a:p>
            <a:pPr algn="just"/>
            <a:r>
              <a:rPr lang="fr-CA" sz="1600" b="1" dirty="0"/>
              <a:t> </a:t>
            </a:r>
            <a:endParaRPr lang="fr-CA" sz="1600" dirty="0"/>
          </a:p>
          <a:p>
            <a:pPr algn="just"/>
            <a:r>
              <a:rPr lang="fr-CA" sz="1600" dirty="0"/>
              <a:t>Ce budget permettra de compléter les travaux de construction du pavillon d’accueil du Parcours Gouin. </a:t>
            </a:r>
          </a:p>
          <a:p>
            <a:pPr algn="just"/>
            <a:r>
              <a:rPr lang="fr-CA" sz="1600" dirty="0"/>
              <a:t> </a:t>
            </a:r>
          </a:p>
          <a:p>
            <a:pPr algn="just"/>
            <a:r>
              <a:rPr lang="fr-CA" sz="1600" dirty="0"/>
              <a:t>Nous rappelons que ce projet fait partie des legs en vue du 375</a:t>
            </a:r>
            <a:r>
              <a:rPr lang="fr-CA" sz="1600" baseline="30000" dirty="0"/>
              <a:t>e</a:t>
            </a:r>
            <a:r>
              <a:rPr lang="fr-CA" sz="1600" dirty="0"/>
              <a:t>  anniversaire de Montréal.</a:t>
            </a:r>
          </a:p>
          <a:p>
            <a:pPr algn="just"/>
            <a:r>
              <a:rPr lang="fr-CA" sz="1600" dirty="0"/>
              <a:t> </a:t>
            </a:r>
          </a:p>
          <a:p>
            <a:pPr algn="just"/>
            <a:r>
              <a:rPr lang="fr-CA" sz="1600" u="sng" dirty="0"/>
              <a:t>Investissement additionnel </a:t>
            </a:r>
            <a:endParaRPr lang="fr-CA" sz="1600" dirty="0"/>
          </a:p>
          <a:p>
            <a:pPr algn="just"/>
            <a:r>
              <a:rPr lang="fr-CA" sz="1600" dirty="0"/>
              <a:t>En complément de ce budget, notre arrondissement bénéficiera en 2017 d’une somme de 1 176 000 $ dans le cadre du programme de soutien et de mise en valeur de la rivière des Prairies de la ville </a:t>
            </a:r>
            <a:r>
              <a:rPr lang="fr-CA" sz="1600" dirty="0" smtClean="0"/>
              <a:t>centre.</a:t>
            </a:r>
            <a:endParaRPr lang="fr-CA" sz="1600" dirty="0"/>
          </a:p>
          <a:p>
            <a:pPr algn="just"/>
            <a:endParaRPr lang="fr-CA" sz="1600" dirty="0"/>
          </a:p>
          <a:p>
            <a:pPr algn="just"/>
            <a:endParaRPr lang="fr-CA" dirty="0"/>
          </a:p>
          <a:p>
            <a:pPr algn="just"/>
            <a:endParaRPr lang="fr-CA" sz="1600" dirty="0"/>
          </a:p>
          <a:p>
            <a:pPr algn="just"/>
            <a:endParaRPr lang="fr-CA" dirty="0"/>
          </a:p>
          <a:p>
            <a:pPr algn="just"/>
            <a:endParaRPr lang="fr-CA" dirty="0">
              <a:solidFill>
                <a:prstClr val="black"/>
              </a:solidFill>
            </a:endParaRPr>
          </a:p>
          <a:p>
            <a:pPr algn="just"/>
            <a:r>
              <a:rPr lang="fr-CA" dirty="0">
                <a:solidFill>
                  <a:prstClr val="black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526024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EFCFF-7F59-4794-B051-79AA290F8E2F}" type="slidenum">
              <a:rPr lang="fr-CA" smtClean="0">
                <a:solidFill>
                  <a:prstClr val="black"/>
                </a:solidFill>
              </a:rPr>
              <a:pPr/>
              <a:t>12</a:t>
            </a:fld>
            <a:endParaRPr lang="fr-CA">
              <a:solidFill>
                <a:prstClr val="black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7927" y="836712"/>
            <a:ext cx="7488832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CA" sz="1600" b="1" dirty="0"/>
              <a:t>A</a:t>
            </a:r>
            <a:r>
              <a:rPr lang="fr-CA" sz="1600" b="1" dirty="0" smtClean="0"/>
              <a:t>chat de mobilier urbain</a:t>
            </a:r>
            <a:endParaRPr lang="fr-CA" sz="1600" dirty="0"/>
          </a:p>
          <a:p>
            <a:pPr algn="just"/>
            <a:r>
              <a:rPr lang="fr-CA" sz="1600" b="1" dirty="0">
                <a:solidFill>
                  <a:schemeClr val="bg2">
                    <a:lumMod val="50000"/>
                  </a:schemeClr>
                </a:solidFill>
              </a:rPr>
              <a:t>Budget attribué  en </a:t>
            </a:r>
            <a:r>
              <a:rPr lang="fr-CA" sz="1600" b="1" dirty="0" smtClean="0">
                <a:solidFill>
                  <a:schemeClr val="bg2">
                    <a:lumMod val="50000"/>
                  </a:schemeClr>
                </a:solidFill>
              </a:rPr>
              <a:t>2017:</a:t>
            </a:r>
            <a:r>
              <a:rPr lang="fr-CA" sz="1600" b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fr-CA" sz="1600" b="1" dirty="0" smtClean="0">
                <a:solidFill>
                  <a:schemeClr val="bg2">
                    <a:lumMod val="50000"/>
                  </a:schemeClr>
                </a:solidFill>
              </a:rPr>
              <a:t> 100 </a:t>
            </a:r>
            <a:r>
              <a:rPr lang="fr-CA" sz="1600" b="1" dirty="0">
                <a:solidFill>
                  <a:schemeClr val="bg2">
                    <a:lumMod val="50000"/>
                  </a:schemeClr>
                </a:solidFill>
              </a:rPr>
              <a:t>000 $</a:t>
            </a:r>
            <a:endParaRPr lang="fr-CA" sz="1600" dirty="0">
              <a:solidFill>
                <a:schemeClr val="bg2">
                  <a:lumMod val="50000"/>
                </a:schemeClr>
              </a:solidFill>
            </a:endParaRPr>
          </a:p>
          <a:p>
            <a:pPr algn="just"/>
            <a:r>
              <a:rPr lang="fr-CA" sz="1600" b="1" dirty="0"/>
              <a:t> </a:t>
            </a:r>
            <a:endParaRPr lang="fr-CA" sz="1600" dirty="0"/>
          </a:p>
          <a:p>
            <a:pPr algn="just"/>
            <a:r>
              <a:rPr lang="fr-CA" sz="1600" b="1" dirty="0" smtClean="0"/>
              <a:t>Désuétude informatique </a:t>
            </a:r>
            <a:endParaRPr lang="fr-CA" sz="1600" dirty="0"/>
          </a:p>
          <a:p>
            <a:pPr algn="just"/>
            <a:r>
              <a:rPr lang="fr-CA" sz="1600" b="1" dirty="0">
                <a:solidFill>
                  <a:schemeClr val="bg2">
                    <a:lumMod val="50000"/>
                  </a:schemeClr>
                </a:solidFill>
              </a:rPr>
              <a:t>Budget attribué  en </a:t>
            </a:r>
            <a:r>
              <a:rPr lang="fr-CA" sz="1600" b="1" dirty="0" smtClean="0">
                <a:solidFill>
                  <a:schemeClr val="bg2">
                    <a:lumMod val="50000"/>
                  </a:schemeClr>
                </a:solidFill>
              </a:rPr>
              <a:t>2017:</a:t>
            </a:r>
            <a:r>
              <a:rPr lang="fr-CA" sz="1600" b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fr-CA" sz="1600" b="1" dirty="0" smtClean="0">
                <a:solidFill>
                  <a:schemeClr val="bg2">
                    <a:lumMod val="50000"/>
                  </a:schemeClr>
                </a:solidFill>
              </a:rPr>
              <a:t> 40 </a:t>
            </a:r>
            <a:r>
              <a:rPr lang="fr-CA" sz="1600" b="1" dirty="0">
                <a:solidFill>
                  <a:schemeClr val="bg2">
                    <a:lumMod val="50000"/>
                  </a:schemeClr>
                </a:solidFill>
              </a:rPr>
              <a:t>000 $</a:t>
            </a:r>
            <a:endParaRPr lang="fr-CA" sz="1600" dirty="0">
              <a:solidFill>
                <a:schemeClr val="bg2">
                  <a:lumMod val="50000"/>
                </a:schemeClr>
              </a:solidFill>
            </a:endParaRPr>
          </a:p>
          <a:p>
            <a:pPr algn="just"/>
            <a:endParaRPr lang="fr-CA" sz="1600" dirty="0"/>
          </a:p>
          <a:p>
            <a:pPr algn="just"/>
            <a:endParaRPr lang="fr-CA" dirty="0"/>
          </a:p>
          <a:p>
            <a:pPr algn="just"/>
            <a:endParaRPr lang="fr-CA" sz="1600" dirty="0"/>
          </a:p>
          <a:p>
            <a:pPr algn="just"/>
            <a:endParaRPr lang="fr-CA" dirty="0"/>
          </a:p>
          <a:p>
            <a:pPr algn="just"/>
            <a:endParaRPr lang="fr-CA" dirty="0">
              <a:solidFill>
                <a:prstClr val="black"/>
              </a:solidFill>
            </a:endParaRPr>
          </a:p>
          <a:p>
            <a:pPr algn="just"/>
            <a:r>
              <a:rPr lang="fr-CA" dirty="0">
                <a:solidFill>
                  <a:prstClr val="black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63923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7972350"/>
              </p:ext>
            </p:extLst>
          </p:nvPr>
        </p:nvGraphicFramePr>
        <p:xfrm>
          <a:off x="-17766" y="1268760"/>
          <a:ext cx="9014492" cy="4990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EFCFF-7F59-4794-B051-79AA290F8E2F}" type="slidenum">
              <a:rPr lang="fr-CA" smtClean="0">
                <a:solidFill>
                  <a:prstClr val="black"/>
                </a:solidFill>
              </a:rPr>
              <a:pPr/>
              <a:t>13</a:t>
            </a:fld>
            <a:endParaRPr lang="fr-CA">
              <a:solidFill>
                <a:prstClr val="black"/>
              </a:solidFill>
            </a:endParaRP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fr-CA" sz="2400" dirty="0" smtClean="0"/>
              <a:t>Programme triennal d’immobilisations 2017-2018-2019 </a:t>
            </a:r>
            <a:br>
              <a:rPr lang="fr-CA" sz="2400" dirty="0" smtClean="0"/>
            </a:br>
            <a:r>
              <a:rPr lang="fr-CA" sz="2400" dirty="0" smtClean="0"/>
              <a:t>(en milliers de dollars) </a:t>
            </a:r>
            <a:endParaRPr lang="fr-CA" sz="2400" dirty="0"/>
          </a:p>
        </p:txBody>
      </p:sp>
    </p:spTree>
    <p:extLst>
      <p:ext uri="{BB962C8B-B14F-4D97-AF65-F5344CB8AC3E}">
        <p14:creationId xmlns:p14="http://schemas.microsoft.com/office/powerpoint/2010/main" val="845788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0" categoryIdx="3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graphicEl>
                                              <a:chart seriesIdx="0" categoryIdx="3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1" categoryIdx="3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chart seriesIdx="1" categoryIdx="3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0" categoryIdx="4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graphicEl>
                                              <a:chart seriesIdx="0" categoryIdx="4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1" categoryIdx="4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">
                                            <p:graphicEl>
                                              <a:chart seriesIdx="1" categoryIdx="4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0" categoryIdx="5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">
                                            <p:graphicEl>
                                              <a:chart seriesIdx="0" categoryIdx="5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1" categoryIdx="5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>
                                            <p:graphicEl>
                                              <a:chart seriesIdx="1" categoryIdx="5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0" categoryIdx="6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">
                                            <p:graphicEl>
                                              <a:chart seriesIdx="0" categoryIdx="6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1" categoryIdx="6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">
                                            <p:graphicEl>
                                              <a:chart seriesIdx="1" categoryIdx="6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Chart bld="categoryEl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EFCFF-7F59-4794-B051-79AA290F8E2F}" type="slidenum">
              <a:rPr lang="fr-CA" smtClean="0"/>
              <a:t>14</a:t>
            </a:fld>
            <a:endParaRPr lang="fr-CA"/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r>
              <a:rPr lang="fr-CA" sz="2200" dirty="0" smtClean="0"/>
              <a:t>Programme </a:t>
            </a:r>
            <a:r>
              <a:rPr lang="fr-CA" sz="2200" dirty="0"/>
              <a:t>triennal d’immobilisations 2017-2018-2019</a:t>
            </a:r>
            <a:r>
              <a:rPr lang="fr-CA" dirty="0"/>
              <a:t/>
            </a:r>
            <a:br>
              <a:rPr lang="fr-CA" dirty="0"/>
            </a:br>
            <a:r>
              <a:rPr lang="fr-CA" sz="2000" dirty="0"/>
              <a:t>(en milliers de dollars</a:t>
            </a:r>
            <a:r>
              <a:rPr lang="fr-CA" sz="2000" dirty="0" smtClean="0"/>
              <a:t>)</a:t>
            </a:r>
            <a:endParaRPr lang="fr-CA" sz="2000" dirty="0"/>
          </a:p>
        </p:txBody>
      </p:sp>
      <p:graphicFrame>
        <p:nvGraphicFramePr>
          <p:cNvPr id="7" name="Tableau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5287048"/>
              </p:ext>
            </p:extLst>
          </p:nvPr>
        </p:nvGraphicFramePr>
        <p:xfrm>
          <a:off x="467544" y="2132856"/>
          <a:ext cx="8208910" cy="50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0"/>
                <a:gridCol w="1008112"/>
                <a:gridCol w="936104"/>
                <a:gridCol w="1008112"/>
                <a:gridCol w="936102"/>
              </a:tblGrid>
              <a:tr h="504000">
                <a:tc>
                  <a:txBody>
                    <a:bodyPr/>
                    <a:lstStyle/>
                    <a:p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Protection des</a:t>
                      </a:r>
                      <a:r>
                        <a:rPr lang="fr-CA" sz="14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bâtiments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1 305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350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1 655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</a:tr>
            </a:tbl>
          </a:graphicData>
        </a:graphic>
      </p:graphicFrame>
      <p:graphicFrame>
        <p:nvGraphicFramePr>
          <p:cNvPr id="8" name="Tableau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6907619"/>
              </p:ext>
            </p:extLst>
          </p:nvPr>
        </p:nvGraphicFramePr>
        <p:xfrm>
          <a:off x="467544" y="2564904"/>
          <a:ext cx="8208915" cy="50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0"/>
                <a:gridCol w="1008112"/>
                <a:gridCol w="936104"/>
                <a:gridCol w="1008112"/>
                <a:gridCol w="936107"/>
              </a:tblGrid>
              <a:tr h="504000">
                <a:tc>
                  <a:txBody>
                    <a:bodyPr/>
                    <a:lstStyle/>
                    <a:p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Protection</a:t>
                      </a:r>
                      <a:r>
                        <a:rPr lang="fr-CA" sz="1400" b="0" baseline="0" dirty="0" smtClean="0">
                          <a:solidFill>
                            <a:schemeClr val="tx1"/>
                          </a:solidFill>
                        </a:rPr>
                        <a:t> des bâtiments sportifs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1 045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1 303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2 348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Tableau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3554024"/>
              </p:ext>
            </p:extLst>
          </p:nvPr>
        </p:nvGraphicFramePr>
        <p:xfrm>
          <a:off x="467544" y="3068960"/>
          <a:ext cx="8208910" cy="50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0"/>
                <a:gridCol w="1008112"/>
                <a:gridCol w="936104"/>
                <a:gridCol w="1008112"/>
                <a:gridCol w="936102"/>
              </a:tblGrid>
              <a:tr h="504000">
                <a:tc>
                  <a:txBody>
                    <a:bodyPr/>
                    <a:lstStyle/>
                    <a:p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Aménagement de parcs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1 000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1 000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1 500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3 500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</a:tr>
            </a:tbl>
          </a:graphicData>
        </a:graphic>
      </p:graphicFrame>
      <p:graphicFrame>
        <p:nvGraphicFramePr>
          <p:cNvPr id="10" name="Tableau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3557213"/>
              </p:ext>
            </p:extLst>
          </p:nvPr>
        </p:nvGraphicFramePr>
        <p:xfrm>
          <a:off x="467544" y="3573016"/>
          <a:ext cx="8208910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0"/>
                <a:gridCol w="1008112"/>
                <a:gridCol w="936104"/>
                <a:gridCol w="1008112"/>
                <a:gridCol w="936102"/>
              </a:tblGrid>
              <a:tr h="504056">
                <a:tc>
                  <a:txBody>
                    <a:bodyPr/>
                    <a:lstStyle/>
                    <a:p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Installations sportives, communautaires</a:t>
                      </a:r>
                      <a:r>
                        <a:rPr lang="fr-CA" sz="1400" b="0" baseline="0" dirty="0" smtClean="0">
                          <a:solidFill>
                            <a:schemeClr val="tx1"/>
                          </a:solidFill>
                        </a:rPr>
                        <a:t> et culturelles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640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1 760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2 367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fr-CA" sz="1400" b="0" baseline="0" dirty="0" smtClean="0">
                          <a:solidFill>
                            <a:schemeClr val="tx1"/>
                          </a:solidFill>
                        </a:rPr>
                        <a:t> 767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Tableau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1114255"/>
              </p:ext>
            </p:extLst>
          </p:nvPr>
        </p:nvGraphicFramePr>
        <p:xfrm>
          <a:off x="467544" y="4077072"/>
          <a:ext cx="8208910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0"/>
                <a:gridCol w="1008112"/>
                <a:gridCol w="936104"/>
                <a:gridCol w="1008112"/>
                <a:gridCol w="936102"/>
              </a:tblGrid>
              <a:tr h="504000">
                <a:tc>
                  <a:txBody>
                    <a:bodyPr/>
                    <a:lstStyle/>
                    <a:p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Aménagement des berges de la rivière des Prairies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625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625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</a:tr>
            </a:tbl>
          </a:graphicData>
        </a:graphic>
      </p:graphicFrame>
      <p:graphicFrame>
        <p:nvGraphicFramePr>
          <p:cNvPr id="12" name="Tableau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3641231"/>
              </p:ext>
            </p:extLst>
          </p:nvPr>
        </p:nvGraphicFramePr>
        <p:xfrm>
          <a:off x="467544" y="1628800"/>
          <a:ext cx="8208910" cy="50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0"/>
                <a:gridCol w="1008112"/>
                <a:gridCol w="936104"/>
                <a:gridCol w="1008112"/>
                <a:gridCol w="936102"/>
              </a:tblGrid>
              <a:tr h="504000">
                <a:tc>
                  <a:txBody>
                    <a:bodyPr/>
                    <a:lstStyle/>
                    <a:p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Réfection routière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2 358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2 600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fr-CA" sz="1400" b="0" baseline="0" dirty="0" smtClean="0">
                          <a:solidFill>
                            <a:schemeClr val="tx1"/>
                          </a:solidFill>
                        </a:rPr>
                        <a:t> 106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8 064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Espace réservé du contenu 1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69176968"/>
              </p:ext>
            </p:extLst>
          </p:nvPr>
        </p:nvGraphicFramePr>
        <p:xfrm>
          <a:off x="467544" y="1268760"/>
          <a:ext cx="8229600" cy="39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30824"/>
                <a:gridCol w="997768"/>
                <a:gridCol w="951620"/>
                <a:gridCol w="974694"/>
                <a:gridCol w="974694"/>
              </a:tblGrid>
              <a:tr h="396000">
                <a:tc>
                  <a:txBody>
                    <a:bodyPr/>
                    <a:lstStyle/>
                    <a:p>
                      <a:r>
                        <a:rPr lang="fr-CA" sz="1400" dirty="0" smtClean="0"/>
                        <a:t>Programme</a:t>
                      </a:r>
                      <a:endParaRPr lang="fr-CA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fr-CA" sz="1400" dirty="0" smtClean="0"/>
                        <a:t>2017</a:t>
                      </a:r>
                      <a:endParaRPr lang="fr-CA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fr-CA" sz="1400" dirty="0" smtClean="0"/>
                        <a:t>2018</a:t>
                      </a:r>
                      <a:endParaRPr lang="fr-CA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fr-CA" sz="1400" dirty="0" smtClean="0"/>
                        <a:t>2019</a:t>
                      </a:r>
                      <a:endParaRPr lang="fr-CA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fr-CA" sz="1400" dirty="0" smtClean="0"/>
                        <a:t>Total</a:t>
                      </a:r>
                      <a:endParaRPr lang="fr-CA" sz="1400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15" name="Tableau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2737168"/>
              </p:ext>
            </p:extLst>
          </p:nvPr>
        </p:nvGraphicFramePr>
        <p:xfrm>
          <a:off x="467544" y="4653136"/>
          <a:ext cx="8208910" cy="50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0"/>
                <a:gridCol w="1008112"/>
                <a:gridCol w="936104"/>
                <a:gridCol w="1008112"/>
                <a:gridCol w="936102"/>
              </a:tblGrid>
              <a:tr h="504000">
                <a:tc>
                  <a:txBody>
                    <a:bodyPr/>
                    <a:lstStyle/>
                    <a:p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Achat de mobilier urbain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260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6" name="Tableau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1723617"/>
              </p:ext>
            </p:extLst>
          </p:nvPr>
        </p:nvGraphicFramePr>
        <p:xfrm>
          <a:off x="467544" y="5157192"/>
          <a:ext cx="8208910" cy="50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0"/>
                <a:gridCol w="1008112"/>
                <a:gridCol w="936104"/>
                <a:gridCol w="1008112"/>
                <a:gridCol w="936102"/>
              </a:tblGrid>
              <a:tr h="504000">
                <a:tc>
                  <a:txBody>
                    <a:bodyPr/>
                    <a:lstStyle/>
                    <a:p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Désuétude informatique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r-CA" sz="1400" b="0" dirty="0" smtClean="0">
                          <a:solidFill>
                            <a:schemeClr val="tx1"/>
                          </a:solidFill>
                        </a:rPr>
                        <a:t>120</a:t>
                      </a:r>
                      <a:endParaRPr lang="fr-CA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9446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EFCFF-7F59-4794-B051-79AA290F8E2F}" type="slidenum">
              <a:rPr lang="fr-CA" smtClean="0">
                <a:solidFill>
                  <a:prstClr val="black"/>
                </a:solidFill>
              </a:rPr>
              <a:pPr/>
              <a:t>15</a:t>
            </a:fld>
            <a:endParaRPr lang="fr-CA">
              <a:solidFill>
                <a:prstClr val="black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02310" y="764704"/>
            <a:ext cx="7488832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CA" sz="1600" b="1" u="sng" dirty="0"/>
              <a:t>Conclusion</a:t>
            </a:r>
            <a:endParaRPr lang="fr-CA" sz="1600" dirty="0"/>
          </a:p>
          <a:p>
            <a:pPr algn="just"/>
            <a:r>
              <a:rPr lang="fr-CA" sz="1600" b="1" dirty="0"/>
              <a:t> </a:t>
            </a:r>
            <a:endParaRPr lang="fr-CA" sz="1600" dirty="0"/>
          </a:p>
          <a:p>
            <a:pPr algn="just"/>
            <a:r>
              <a:rPr lang="fr-CA" sz="1600" dirty="0"/>
              <a:t>La sécurité et la pérennité de nos installations ainsi que l’amélioration de l’offre de service aux citoyens sont les objectifs qui ont été à la base de la confection de ce budget d’immobilisations. </a:t>
            </a:r>
          </a:p>
          <a:p>
            <a:pPr algn="just"/>
            <a:endParaRPr lang="fr-CA" sz="1600" dirty="0">
              <a:solidFill>
                <a:prstClr val="black"/>
              </a:solidFill>
            </a:endParaRPr>
          </a:p>
          <a:p>
            <a:pPr algn="just"/>
            <a:r>
              <a:rPr lang="fr-CA" dirty="0">
                <a:solidFill>
                  <a:prstClr val="black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01568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Rotonde">
  <a:themeElements>
    <a:clrScheme name="Rotond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Rotond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Rotond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1301</TotalTime>
  <Words>248</Words>
  <Application>Microsoft Office PowerPoint</Application>
  <PresentationFormat>Affichage à l'écran (4:3)</PresentationFormat>
  <Paragraphs>175</Paragraphs>
  <Slides>15</Slides>
  <Notes>5</Notes>
  <HiddenSlides>11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6" baseType="lpstr">
      <vt:lpstr>Rotonde</vt:lpstr>
      <vt:lpstr>Programme triennal d’immobilisations</vt:lpstr>
      <vt:lpstr>Présentation PowerPoint</vt:lpstr>
      <vt:lpstr>Enveloppe 2017-2018-2019</vt:lpstr>
      <vt:lpstr>Présentation PowerPoint</vt:lpstr>
      <vt:lpstr>Répartition par programme en 2017 (en milliers de dollars)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Programme triennal d’immobilisations 2017-2018-2019  (en milliers de dollars) </vt:lpstr>
      <vt:lpstr>Programme triennal d’immobilisations 2017-2018-2019 (en milliers de dollars)</vt:lpstr>
      <vt:lpstr>Présentation PowerPoint</vt:lpstr>
    </vt:vector>
  </TitlesOfParts>
  <Company>Ville de Montréal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Programme triennal d’immobilisations</dc:title>
  <dc:creator>Sylvie Parent</dc:creator>
  <cp:lastModifiedBy>Mario LAVALLEE</cp:lastModifiedBy>
  <cp:revision>143</cp:revision>
  <cp:lastPrinted>2016-09-02T17:12:39Z</cp:lastPrinted>
  <dcterms:created xsi:type="dcterms:W3CDTF">2016-08-08T14:03:26Z</dcterms:created>
  <dcterms:modified xsi:type="dcterms:W3CDTF">2016-09-12T15:50:00Z</dcterms:modified>
</cp:coreProperties>
</file>